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10.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Microsoft_Equation1.bin" ContentType="application/vnd.openxmlformats-officedocument.oleObject"/>
  <Override PartName="/ppt/notesSlides/notesSlide11.xml" ContentType="application/vnd.openxmlformats-officedocument.presentationml.notesSlide+xml"/>
  <Override PartName="/ppt/embeddings/oleObject8.bin" ContentType="application/vnd.openxmlformats-officedocument.oleObject"/>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embeddings/oleObject9.bin" ContentType="application/vnd.openxmlformats-officedocument.oleObject"/>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0.bin" ContentType="application/vnd.openxmlformats-officedocument.oleObject"/>
  <Override PartName="/ppt/embeddings/oleObject1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12.bin" ContentType="application/vnd.openxmlformats-officedocument.oleObject"/>
  <Override PartName="/ppt/notesSlides/notesSlide16.xml" ContentType="application/vnd.openxmlformats-officedocument.presentationml.notesSlide+xml"/>
  <Override PartName="/ppt/embeddings/oleObject13.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61" r:id="rId3"/>
    <p:sldId id="276" r:id="rId4"/>
    <p:sldId id="270" r:id="rId5"/>
    <p:sldId id="277" r:id="rId6"/>
    <p:sldId id="273" r:id="rId7"/>
    <p:sldId id="262" r:id="rId8"/>
    <p:sldId id="278" r:id="rId9"/>
    <p:sldId id="265" r:id="rId10"/>
    <p:sldId id="266" r:id="rId11"/>
    <p:sldId id="267" r:id="rId12"/>
    <p:sldId id="268" r:id="rId13"/>
    <p:sldId id="282" r:id="rId14"/>
    <p:sldId id="264" r:id="rId15"/>
    <p:sldId id="275" r:id="rId16"/>
    <p:sldId id="281" r:id="rId17"/>
    <p:sldId id="279" r:id="rId18"/>
    <p:sldId id="280" r:id="rId19"/>
    <p:sldId id="284" r:id="rId20"/>
    <p:sldId id="292" r:id="rId21"/>
    <p:sldId id="290" r:id="rId22"/>
    <p:sldId id="291" r:id="rId23"/>
    <p:sldId id="286" r:id="rId24"/>
    <p:sldId id="289" r:id="rId25"/>
    <p:sldId id="295" r:id="rId26"/>
    <p:sldId id="285" r:id="rId27"/>
    <p:sldId id="297" r:id="rId28"/>
    <p:sldId id="296" r:id="rId29"/>
    <p:sldId id="287" r:id="rId30"/>
    <p:sldId id="288" r:id="rId31"/>
    <p:sldId id="299" r:id="rId32"/>
    <p:sldId id="300" r:id="rId33"/>
    <p:sldId id="301" r:id="rId34"/>
  </p:sldIdLst>
  <p:sldSz cx="9180513" cy="5221288"/>
  <p:notesSz cx="6858000" cy="9144000"/>
  <p:defaultTextStyle>
    <a:defPPr>
      <a:defRPr lang="en-US"/>
    </a:defPPr>
    <a:lvl1pPr marL="0" algn="l" defTabSz="921715" rtl="0" eaLnBrk="1" latinLnBrk="0" hangingPunct="1">
      <a:defRPr sz="1800" kern="1200">
        <a:solidFill>
          <a:schemeClr val="tx1"/>
        </a:solidFill>
        <a:latin typeface="+mn-lt"/>
        <a:ea typeface="+mn-ea"/>
        <a:cs typeface="+mn-cs"/>
      </a:defRPr>
    </a:lvl1pPr>
    <a:lvl2pPr marL="460858" algn="l" defTabSz="921715" rtl="0" eaLnBrk="1" latinLnBrk="0" hangingPunct="1">
      <a:defRPr sz="1800" kern="1200">
        <a:solidFill>
          <a:schemeClr val="tx1"/>
        </a:solidFill>
        <a:latin typeface="+mn-lt"/>
        <a:ea typeface="+mn-ea"/>
        <a:cs typeface="+mn-cs"/>
      </a:defRPr>
    </a:lvl2pPr>
    <a:lvl3pPr marL="921715" algn="l" defTabSz="921715" rtl="0" eaLnBrk="1" latinLnBrk="0" hangingPunct="1">
      <a:defRPr sz="1800" kern="1200">
        <a:solidFill>
          <a:schemeClr val="tx1"/>
        </a:solidFill>
        <a:latin typeface="+mn-lt"/>
        <a:ea typeface="+mn-ea"/>
        <a:cs typeface="+mn-cs"/>
      </a:defRPr>
    </a:lvl3pPr>
    <a:lvl4pPr marL="1382573" algn="l" defTabSz="921715" rtl="0" eaLnBrk="1" latinLnBrk="0" hangingPunct="1">
      <a:defRPr sz="1800" kern="1200">
        <a:solidFill>
          <a:schemeClr val="tx1"/>
        </a:solidFill>
        <a:latin typeface="+mn-lt"/>
        <a:ea typeface="+mn-ea"/>
        <a:cs typeface="+mn-cs"/>
      </a:defRPr>
    </a:lvl4pPr>
    <a:lvl5pPr marL="1843430" algn="l" defTabSz="921715" rtl="0" eaLnBrk="1" latinLnBrk="0" hangingPunct="1">
      <a:defRPr sz="1800" kern="1200">
        <a:solidFill>
          <a:schemeClr val="tx1"/>
        </a:solidFill>
        <a:latin typeface="+mn-lt"/>
        <a:ea typeface="+mn-ea"/>
        <a:cs typeface="+mn-cs"/>
      </a:defRPr>
    </a:lvl5pPr>
    <a:lvl6pPr marL="2304288" algn="l" defTabSz="921715" rtl="0" eaLnBrk="1" latinLnBrk="0" hangingPunct="1">
      <a:defRPr sz="1800" kern="1200">
        <a:solidFill>
          <a:schemeClr val="tx1"/>
        </a:solidFill>
        <a:latin typeface="+mn-lt"/>
        <a:ea typeface="+mn-ea"/>
        <a:cs typeface="+mn-cs"/>
      </a:defRPr>
    </a:lvl6pPr>
    <a:lvl7pPr marL="2765146" algn="l" defTabSz="921715" rtl="0" eaLnBrk="1" latinLnBrk="0" hangingPunct="1">
      <a:defRPr sz="1800" kern="1200">
        <a:solidFill>
          <a:schemeClr val="tx1"/>
        </a:solidFill>
        <a:latin typeface="+mn-lt"/>
        <a:ea typeface="+mn-ea"/>
        <a:cs typeface="+mn-cs"/>
      </a:defRPr>
    </a:lvl7pPr>
    <a:lvl8pPr marL="3226003" algn="l" defTabSz="921715" rtl="0" eaLnBrk="1" latinLnBrk="0" hangingPunct="1">
      <a:defRPr sz="1800" kern="1200">
        <a:solidFill>
          <a:schemeClr val="tx1"/>
        </a:solidFill>
        <a:latin typeface="+mn-lt"/>
        <a:ea typeface="+mn-ea"/>
        <a:cs typeface="+mn-cs"/>
      </a:defRPr>
    </a:lvl8pPr>
    <a:lvl9pPr marL="3686861" algn="l" defTabSz="92171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97" autoAdjust="0"/>
    <p:restoredTop sz="51343" autoAdjust="0"/>
  </p:normalViewPr>
  <p:slideViewPr>
    <p:cSldViewPr>
      <p:cViewPr varScale="1">
        <p:scale>
          <a:sx n="99" d="100"/>
          <a:sy n="99" d="100"/>
        </p:scale>
        <p:origin x="-2648" y="-96"/>
      </p:cViewPr>
      <p:guideLst>
        <p:guide orient="horz" pos="1645"/>
        <p:guide pos="2892"/>
      </p:guideLst>
    </p:cSldViewPr>
  </p:slideViewPr>
  <p:outlineViewPr>
    <p:cViewPr>
      <p:scale>
        <a:sx n="33" d="100"/>
        <a:sy n="33" d="100"/>
      </p:scale>
      <p:origin x="0" y="0"/>
    </p:cViewPr>
  </p:outlin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9C6686D9-69FC-684A-8BB9-01329188481C}" type="presOf" srcId="{626C5117-6D08-9046-BF58-F9DD5DC347B3}" destId="{292DE759-A602-2842-B0FB-F056942AFCD7}"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944C743E-9A25-F64D-A723-DF708CBD2580}" type="presOf" srcId="{839FAE88-ADCF-6243-B92B-1CDB31C398D4}" destId="{DAFAD06E-38E6-5C47-AF4C-51D6195C8620}" srcOrd="0" destOrd="0" presId="urn:microsoft.com/office/officeart/2005/8/layout/funnel1"/>
    <dgm:cxn modelId="{B49A4D6A-B200-6F45-ADC9-8E414C286C81}" type="presOf" srcId="{AEE04E58-7999-8043-8E84-2E0F7E877E26}" destId="{19A4F2F5-AB2D-1341-A651-4F266C3E40DC}" srcOrd="0" destOrd="0" presId="urn:microsoft.com/office/officeart/2005/8/layout/funnel1"/>
    <dgm:cxn modelId="{0428D3C5-CF2C-5141-B0B1-D08EA8239ADA}" type="presOf" srcId="{AB389A4D-02D4-7F45-9BD0-25AD0D091F52}" destId="{727E6031-1AE0-3E43-A198-CB42DB04A24E}"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21DA106D-3045-EB4B-A67F-532849EFB4A9}" type="presOf" srcId="{8A7D95A8-E5DB-8D48-B611-5CF01F22778F}" destId="{0F83D08B-25D9-3F4E-92C7-046278261FC4}" srcOrd="0" destOrd="0" presId="urn:microsoft.com/office/officeart/2005/8/layout/funnel1"/>
    <dgm:cxn modelId="{D45AFE3C-7220-244C-8477-1510CF9D9E0C}" type="presParOf" srcId="{19A4F2F5-AB2D-1341-A651-4F266C3E40DC}" destId="{A1996D88-CEB6-324F-A36E-351C42D5953E}" srcOrd="0" destOrd="0" presId="urn:microsoft.com/office/officeart/2005/8/layout/funnel1"/>
    <dgm:cxn modelId="{B89CEA36-902B-7D40-9A82-74AD2F862D6D}" type="presParOf" srcId="{19A4F2F5-AB2D-1341-A651-4F266C3E40DC}" destId="{528DA2ED-343E-0944-A226-7D8D2CFCB831}" srcOrd="1" destOrd="0" presId="urn:microsoft.com/office/officeart/2005/8/layout/funnel1"/>
    <dgm:cxn modelId="{D612A1AB-A5E3-9542-8613-705EE76651EC}" type="presParOf" srcId="{19A4F2F5-AB2D-1341-A651-4F266C3E40DC}" destId="{727E6031-1AE0-3E43-A198-CB42DB04A24E}" srcOrd="2" destOrd="0" presId="urn:microsoft.com/office/officeart/2005/8/layout/funnel1"/>
    <dgm:cxn modelId="{8F282948-B79A-704B-AA16-DE1D4CFC36A0}" type="presParOf" srcId="{19A4F2F5-AB2D-1341-A651-4F266C3E40DC}" destId="{292DE759-A602-2842-B0FB-F056942AFCD7}" srcOrd="3" destOrd="0" presId="urn:microsoft.com/office/officeart/2005/8/layout/funnel1"/>
    <dgm:cxn modelId="{DB04F75C-8037-2E4B-BE6A-8393255FBC16}" type="presParOf" srcId="{19A4F2F5-AB2D-1341-A651-4F266C3E40DC}" destId="{DAFAD06E-38E6-5C47-AF4C-51D6195C8620}" srcOrd="4" destOrd="0" presId="urn:microsoft.com/office/officeart/2005/8/layout/funnel1"/>
    <dgm:cxn modelId="{30FFFEA9-7A25-B949-9612-0287179BD6A5}" type="presParOf" srcId="{19A4F2F5-AB2D-1341-A651-4F266C3E40DC}" destId="{0F83D08B-25D9-3F4E-92C7-046278261FC4}" srcOrd="5" destOrd="0" presId="urn:microsoft.com/office/officeart/2005/8/layout/funnel1"/>
    <dgm:cxn modelId="{FC7D9424-8FAC-7441-9704-17169C6A8D60}"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A2859F32-C23B-5942-8842-74672EE8827B}" type="presOf" srcId="{839FAE88-ADCF-6243-B92B-1CDB31C398D4}" destId="{DAFAD06E-38E6-5C47-AF4C-51D6195C8620}" srcOrd="0" destOrd="0" presId="urn:microsoft.com/office/officeart/2005/8/layout/funnel1"/>
    <dgm:cxn modelId="{367B6C28-47C2-6A47-8B66-366081BC1251}" type="presOf" srcId="{AEE04E58-7999-8043-8E84-2E0F7E877E26}" destId="{19A4F2F5-AB2D-1341-A651-4F266C3E40DC}"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0302AFDC-1456-3A47-BB3A-561CABE5A5FB}" type="presOf" srcId="{AB389A4D-02D4-7F45-9BD0-25AD0D091F52}" destId="{727E6031-1AE0-3E43-A198-CB42DB04A24E}" srcOrd="0" destOrd="0" presId="urn:microsoft.com/office/officeart/2005/8/layout/funnel1"/>
    <dgm:cxn modelId="{1BC7C6E9-C87F-C448-978F-19938CFD0C4E}" type="presOf" srcId="{8A7D95A8-E5DB-8D48-B611-5CF01F22778F}" destId="{0F83D08B-25D9-3F4E-92C7-046278261FC4}" srcOrd="0" destOrd="0" presId="urn:microsoft.com/office/officeart/2005/8/layout/funnel1"/>
    <dgm:cxn modelId="{D7B94197-03C9-6845-ABBB-BC4222C0B9DA}" type="presOf" srcId="{626C5117-6D08-9046-BF58-F9DD5DC347B3}" destId="{292DE759-A602-2842-B0FB-F056942AFCD7}"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4482D042-EC1F-2944-B364-7B1C7FB3A435}" type="presParOf" srcId="{19A4F2F5-AB2D-1341-A651-4F266C3E40DC}" destId="{A1996D88-CEB6-324F-A36E-351C42D5953E}" srcOrd="0" destOrd="0" presId="urn:microsoft.com/office/officeart/2005/8/layout/funnel1"/>
    <dgm:cxn modelId="{3CB4B640-6532-6944-98F7-7FBF957CD48F}" type="presParOf" srcId="{19A4F2F5-AB2D-1341-A651-4F266C3E40DC}" destId="{528DA2ED-343E-0944-A226-7D8D2CFCB831}" srcOrd="1" destOrd="0" presId="urn:microsoft.com/office/officeart/2005/8/layout/funnel1"/>
    <dgm:cxn modelId="{AF295513-6D59-DF4D-9C8D-95059F3E5AEE}" type="presParOf" srcId="{19A4F2F5-AB2D-1341-A651-4F266C3E40DC}" destId="{727E6031-1AE0-3E43-A198-CB42DB04A24E}" srcOrd="2" destOrd="0" presId="urn:microsoft.com/office/officeart/2005/8/layout/funnel1"/>
    <dgm:cxn modelId="{310BEC30-AD71-3149-A5EA-A823CA8D0799}" type="presParOf" srcId="{19A4F2F5-AB2D-1341-A651-4F266C3E40DC}" destId="{292DE759-A602-2842-B0FB-F056942AFCD7}" srcOrd="3" destOrd="0" presId="urn:microsoft.com/office/officeart/2005/8/layout/funnel1"/>
    <dgm:cxn modelId="{2ACD478E-15EC-004E-A15C-3A8B1D5463D0}" type="presParOf" srcId="{19A4F2F5-AB2D-1341-A651-4F266C3E40DC}" destId="{DAFAD06E-38E6-5C47-AF4C-51D6195C8620}" srcOrd="4" destOrd="0" presId="urn:microsoft.com/office/officeart/2005/8/layout/funnel1"/>
    <dgm:cxn modelId="{0D913C15-EFB1-3A4C-997B-1F6EA284F92D}" type="presParOf" srcId="{19A4F2F5-AB2D-1341-A651-4F266C3E40DC}" destId="{0F83D08B-25D9-3F4E-92C7-046278261FC4}" srcOrd="5" destOrd="0" presId="urn:microsoft.com/office/officeart/2005/8/layout/funnel1"/>
    <dgm:cxn modelId="{707D5BE6-2F13-5942-BF8C-705CB96D7AEE}"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2860" y="83147"/>
          <a:ext cx="1650165" cy="57308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8690" y="1429975"/>
          <a:ext cx="319799" cy="204671"/>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59532" y="1561240"/>
          <a:ext cx="1535037" cy="383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59532" y="1561240"/>
        <a:ext cx="1535037" cy="383759"/>
      </dsp:txXfrm>
    </dsp:sp>
    <dsp:sp modelId="{292DE759-A602-2842-B0FB-F056942AFCD7}">
      <dsp:nvSpPr>
        <dsp:cNvPr id="0" name=""/>
        <dsp:cNvSpPr/>
      </dsp:nvSpPr>
      <dsp:spPr>
        <a:xfrm>
          <a:off x="1272164" y="667009"/>
          <a:ext cx="756919"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83012" y="751309"/>
        <a:ext cx="535223" cy="407039"/>
      </dsp:txXfrm>
    </dsp:sp>
    <dsp:sp modelId="{DAFAD06E-38E6-5C47-AF4C-51D6195C8620}">
      <dsp:nvSpPr>
        <dsp:cNvPr id="0" name=""/>
        <dsp:cNvSpPr/>
      </dsp:nvSpPr>
      <dsp:spPr>
        <a:xfrm>
          <a:off x="932629" y="146193"/>
          <a:ext cx="703563"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5663" y="230493"/>
        <a:ext cx="497495" cy="407039"/>
      </dsp:txXfrm>
    </dsp:sp>
    <dsp:sp modelId="{0F83D08B-25D9-3F4E-92C7-046278261FC4}">
      <dsp:nvSpPr>
        <dsp:cNvPr id="0" name=""/>
        <dsp:cNvSpPr/>
      </dsp:nvSpPr>
      <dsp:spPr>
        <a:xfrm>
          <a:off x="1663600" y="129454"/>
          <a:ext cx="740105"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71986" y="213754"/>
        <a:ext cx="523333" cy="407039"/>
      </dsp:txXfrm>
    </dsp:sp>
    <dsp:sp modelId="{41D63029-ACC1-B846-8586-9A78CC457B1B}">
      <dsp:nvSpPr>
        <dsp:cNvPr id="0" name=""/>
        <dsp:cNvSpPr/>
      </dsp:nvSpPr>
      <dsp:spPr>
        <a:xfrm>
          <a:off x="734641" y="0"/>
          <a:ext cx="1790877" cy="143270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2860" y="83147"/>
          <a:ext cx="1650165" cy="57308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8690" y="1429975"/>
          <a:ext cx="319799" cy="204671"/>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59532" y="1561240"/>
          <a:ext cx="1535037" cy="383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59532" y="1561240"/>
        <a:ext cx="1535037" cy="383759"/>
      </dsp:txXfrm>
    </dsp:sp>
    <dsp:sp modelId="{292DE759-A602-2842-B0FB-F056942AFCD7}">
      <dsp:nvSpPr>
        <dsp:cNvPr id="0" name=""/>
        <dsp:cNvSpPr/>
      </dsp:nvSpPr>
      <dsp:spPr>
        <a:xfrm>
          <a:off x="1272164" y="667009"/>
          <a:ext cx="756919"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83012" y="751309"/>
        <a:ext cx="535223" cy="407039"/>
      </dsp:txXfrm>
    </dsp:sp>
    <dsp:sp modelId="{DAFAD06E-38E6-5C47-AF4C-51D6195C8620}">
      <dsp:nvSpPr>
        <dsp:cNvPr id="0" name=""/>
        <dsp:cNvSpPr/>
      </dsp:nvSpPr>
      <dsp:spPr>
        <a:xfrm>
          <a:off x="932629" y="146193"/>
          <a:ext cx="703563"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5663" y="230493"/>
        <a:ext cx="497495" cy="407039"/>
      </dsp:txXfrm>
    </dsp:sp>
    <dsp:sp modelId="{0F83D08B-25D9-3F4E-92C7-046278261FC4}">
      <dsp:nvSpPr>
        <dsp:cNvPr id="0" name=""/>
        <dsp:cNvSpPr/>
      </dsp:nvSpPr>
      <dsp:spPr>
        <a:xfrm>
          <a:off x="1663600" y="129454"/>
          <a:ext cx="740105"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71986" y="213754"/>
        <a:ext cx="523333" cy="407039"/>
      </dsp:txXfrm>
    </dsp:sp>
    <dsp:sp modelId="{41D63029-ACC1-B846-8586-9A78CC457B1B}">
      <dsp:nvSpPr>
        <dsp:cNvPr id="0" name=""/>
        <dsp:cNvSpPr/>
      </dsp:nvSpPr>
      <dsp:spPr>
        <a:xfrm>
          <a:off x="734641" y="0"/>
          <a:ext cx="1790877" cy="143270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 Id="rId3"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6.emf"/><Relationship Id="rId3"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C23AF62-04DA-F745-A8B9-E35E5BE7FD13}" type="datetimeFigureOut">
              <a:rPr lang="en-US" smtClean="0"/>
              <a:t>1/02/17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895F1C-5347-0449-A9C6-FB6FBBD0D1E7}" type="slidenum">
              <a:rPr lang="en-US" smtClean="0"/>
              <a:t>‹#›</a:t>
            </a:fld>
            <a:endParaRPr lang="en-US"/>
          </a:p>
        </p:txBody>
      </p:sp>
    </p:spTree>
    <p:extLst>
      <p:ext uri="{BB962C8B-B14F-4D97-AF65-F5344CB8AC3E}">
        <p14:creationId xmlns:p14="http://schemas.microsoft.com/office/powerpoint/2010/main" val="369046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A196E9-23DA-40C8-8729-A416F64D3FDA}" type="datetimeFigureOut">
              <a:rPr lang="en-AU" smtClean="0"/>
              <a:t>1/02/17</a:t>
            </a:fld>
            <a:endParaRPr lang="en-AU"/>
          </a:p>
        </p:txBody>
      </p:sp>
      <p:sp>
        <p:nvSpPr>
          <p:cNvPr id="4" name="Slide Image Placeholder 3"/>
          <p:cNvSpPr>
            <a:spLocks noGrp="1" noRot="1" noChangeAspect="1"/>
          </p:cNvSpPr>
          <p:nvPr>
            <p:ph type="sldImg" idx="2"/>
          </p:nvPr>
        </p:nvSpPr>
        <p:spPr>
          <a:xfrm>
            <a:off x="415925" y="685800"/>
            <a:ext cx="602615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BB264-6442-46C0-B15D-8B954A0DDF7F}" type="slidenum">
              <a:rPr lang="en-AU" smtClean="0"/>
              <a:t>‹#›</a:t>
            </a:fld>
            <a:endParaRPr lang="en-AU"/>
          </a:p>
        </p:txBody>
      </p:sp>
    </p:spTree>
    <p:extLst>
      <p:ext uri="{BB962C8B-B14F-4D97-AF65-F5344CB8AC3E}">
        <p14:creationId xmlns:p14="http://schemas.microsoft.com/office/powerpoint/2010/main" val="174103366"/>
      </p:ext>
    </p:extLst>
  </p:cSld>
  <p:clrMap bg1="lt1" tx1="dk1" bg2="lt2" tx2="dk2" accent1="accent1" accent2="accent2" accent3="accent3" accent4="accent4" accent5="accent5" accent6="accent6" hlink="hlink" folHlink="folHlink"/>
  <p:notesStyle>
    <a:lvl1pPr marL="0" algn="l" defTabSz="921715" rtl="0" eaLnBrk="1" latinLnBrk="0" hangingPunct="1">
      <a:defRPr sz="1200" kern="1200">
        <a:solidFill>
          <a:schemeClr val="tx1"/>
        </a:solidFill>
        <a:latin typeface="+mn-lt"/>
        <a:ea typeface="+mn-ea"/>
        <a:cs typeface="+mn-cs"/>
      </a:defRPr>
    </a:lvl1pPr>
    <a:lvl2pPr marL="460858" algn="l" defTabSz="921715" rtl="0" eaLnBrk="1" latinLnBrk="0" hangingPunct="1">
      <a:defRPr sz="1200" kern="1200">
        <a:solidFill>
          <a:schemeClr val="tx1"/>
        </a:solidFill>
        <a:latin typeface="+mn-lt"/>
        <a:ea typeface="+mn-ea"/>
        <a:cs typeface="+mn-cs"/>
      </a:defRPr>
    </a:lvl2pPr>
    <a:lvl3pPr marL="921715" algn="l" defTabSz="921715" rtl="0" eaLnBrk="1" latinLnBrk="0" hangingPunct="1">
      <a:defRPr sz="1200" kern="1200">
        <a:solidFill>
          <a:schemeClr val="tx1"/>
        </a:solidFill>
        <a:latin typeface="+mn-lt"/>
        <a:ea typeface="+mn-ea"/>
        <a:cs typeface="+mn-cs"/>
      </a:defRPr>
    </a:lvl3pPr>
    <a:lvl4pPr marL="1382573" algn="l" defTabSz="921715" rtl="0" eaLnBrk="1" latinLnBrk="0" hangingPunct="1">
      <a:defRPr sz="1200" kern="1200">
        <a:solidFill>
          <a:schemeClr val="tx1"/>
        </a:solidFill>
        <a:latin typeface="+mn-lt"/>
        <a:ea typeface="+mn-ea"/>
        <a:cs typeface="+mn-cs"/>
      </a:defRPr>
    </a:lvl4pPr>
    <a:lvl5pPr marL="1843430" algn="l" defTabSz="921715" rtl="0" eaLnBrk="1" latinLnBrk="0" hangingPunct="1">
      <a:defRPr sz="1200" kern="1200">
        <a:solidFill>
          <a:schemeClr val="tx1"/>
        </a:solidFill>
        <a:latin typeface="+mn-lt"/>
        <a:ea typeface="+mn-ea"/>
        <a:cs typeface="+mn-cs"/>
      </a:defRPr>
    </a:lvl5pPr>
    <a:lvl6pPr marL="2304288" algn="l" defTabSz="921715" rtl="0" eaLnBrk="1" latinLnBrk="0" hangingPunct="1">
      <a:defRPr sz="1200" kern="1200">
        <a:solidFill>
          <a:schemeClr val="tx1"/>
        </a:solidFill>
        <a:latin typeface="+mn-lt"/>
        <a:ea typeface="+mn-ea"/>
        <a:cs typeface="+mn-cs"/>
      </a:defRPr>
    </a:lvl6pPr>
    <a:lvl7pPr marL="2765146" algn="l" defTabSz="921715" rtl="0" eaLnBrk="1" latinLnBrk="0" hangingPunct="1">
      <a:defRPr sz="1200" kern="1200">
        <a:solidFill>
          <a:schemeClr val="tx1"/>
        </a:solidFill>
        <a:latin typeface="+mn-lt"/>
        <a:ea typeface="+mn-ea"/>
        <a:cs typeface="+mn-cs"/>
      </a:defRPr>
    </a:lvl7pPr>
    <a:lvl8pPr marL="3226003" algn="l" defTabSz="921715" rtl="0" eaLnBrk="1" latinLnBrk="0" hangingPunct="1">
      <a:defRPr sz="1200" kern="1200">
        <a:solidFill>
          <a:schemeClr val="tx1"/>
        </a:solidFill>
        <a:latin typeface="+mn-lt"/>
        <a:ea typeface="+mn-ea"/>
        <a:cs typeface="+mn-cs"/>
      </a:defRPr>
    </a:lvl8pPr>
    <a:lvl9pPr marL="3686861" algn="l" defTabSz="92171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This is my first ever presentation from ecology background, so I might</a:t>
            </a:r>
            <a:r>
              <a:rPr lang="en-AU" baseline="0" dirty="0" smtClean="0"/>
              <a:t> say something that doesn’t make sense</a:t>
            </a:r>
          </a:p>
          <a:p>
            <a:pPr marL="171450" indent="-171450">
              <a:buFont typeface="Arial" panose="020B0604020202020204" pitchFamily="34" charset="0"/>
              <a:buChar char="•"/>
            </a:pPr>
            <a:r>
              <a:rPr lang="en-AU" baseline="0" dirty="0" smtClean="0"/>
              <a:t>So I would appreciate if anyone of you raise a question on that instant</a:t>
            </a:r>
          </a:p>
          <a:p>
            <a:pPr marL="171450" indent="-171450">
              <a:buFont typeface="Arial" panose="020B0604020202020204" pitchFamily="34" charset="0"/>
              <a:buChar char="•"/>
            </a:pPr>
            <a:r>
              <a:rPr lang="en-AU" dirty="0" smtClean="0"/>
              <a:t>Also</a:t>
            </a:r>
            <a:r>
              <a:rPr lang="en-AU" baseline="0" dirty="0" smtClean="0"/>
              <a:t> t</a:t>
            </a:r>
            <a:r>
              <a:rPr lang="en-AU" dirty="0" smtClean="0"/>
              <a:t>his would be</a:t>
            </a:r>
            <a:r>
              <a:rPr lang="en-AU" baseline="0" dirty="0" smtClean="0"/>
              <a:t> more of a discussion session rather than presenting</a:t>
            </a:r>
          </a:p>
          <a:p>
            <a:pPr marL="171450" indent="-171450">
              <a:buFont typeface="Arial" panose="020B0604020202020204" pitchFamily="34" charset="0"/>
              <a:buChar char="•"/>
            </a:pPr>
            <a:r>
              <a:rPr lang="en-AU" dirty="0" smtClean="0"/>
              <a:t>I</a:t>
            </a:r>
            <a:r>
              <a:rPr lang="en-AU" baseline="0" dirty="0" smtClean="0"/>
              <a:t> </a:t>
            </a:r>
            <a:r>
              <a:rPr lang="en-AU" baseline="0" dirty="0" smtClean="0"/>
              <a:t>was told that w</a:t>
            </a:r>
            <a:r>
              <a:rPr lang="en-AU" dirty="0" smtClean="0"/>
              <a:t>e </a:t>
            </a:r>
            <a:r>
              <a:rPr lang="en-US" dirty="0" smtClean="0"/>
              <a:t>are having a very informal</a:t>
            </a:r>
            <a:r>
              <a:rPr lang="en-AU" baseline="0" dirty="0" smtClean="0"/>
              <a:t> session here, and so as the title!</a:t>
            </a:r>
            <a:r>
              <a:rPr lang="en-AU" baseline="0" dirty="0" smtClean="0"/>
              <a:t>!</a:t>
            </a:r>
          </a:p>
          <a:p>
            <a:pPr marL="171450" indent="-171450">
              <a:buFont typeface="Arial" panose="020B0604020202020204" pitchFamily="34" charset="0"/>
              <a:buChar char="•"/>
            </a:pPr>
            <a:r>
              <a:rPr lang="en-AU" baseline="0" dirty="0" smtClean="0"/>
              <a:t>Now should </a:t>
            </a:r>
            <a:r>
              <a:rPr lang="en-AU" baseline="0" dirty="0" smtClean="0"/>
              <a:t>we enjoy all our available </a:t>
            </a:r>
            <a:r>
              <a:rPr lang="en-AU" baseline="0" dirty="0" smtClean="0"/>
              <a:t>foods </a:t>
            </a:r>
            <a:r>
              <a:rPr lang="en-AU" baseline="0" dirty="0" smtClean="0"/>
              <a:t>and grow </a:t>
            </a:r>
            <a:r>
              <a:rPr lang="en-AU" baseline="0" dirty="0" smtClean="0"/>
              <a:t>as far as we can</a:t>
            </a:r>
            <a:endParaRPr lang="en-AU" baseline="0" dirty="0" smtClean="0"/>
          </a:p>
          <a:p>
            <a:pPr marL="171450" indent="-171450">
              <a:buFont typeface="Arial" panose="020B0604020202020204" pitchFamily="34" charset="0"/>
              <a:buChar char="•"/>
            </a:pPr>
            <a:r>
              <a:rPr lang="en-AU" baseline="0" dirty="0" smtClean="0"/>
              <a:t>Or should we </a:t>
            </a:r>
            <a:r>
              <a:rPr lang="en-AU" baseline="0" dirty="0" smtClean="0"/>
              <a:t>save </a:t>
            </a:r>
            <a:r>
              <a:rPr lang="en-AU" baseline="0" dirty="0" smtClean="0"/>
              <a:t>a bit </a:t>
            </a:r>
            <a:r>
              <a:rPr lang="en-AU" baseline="0" dirty="0" smtClean="0"/>
              <a:t>for </a:t>
            </a:r>
            <a:r>
              <a:rPr lang="en-AU" baseline="0" dirty="0" smtClean="0"/>
              <a:t>upcoming days</a:t>
            </a:r>
          </a:p>
          <a:p>
            <a:pPr marL="171450" indent="-171450">
              <a:buFont typeface="Arial" panose="020B0604020202020204" pitchFamily="34" charset="0"/>
              <a:buChar char="•"/>
            </a:pPr>
            <a:r>
              <a:rPr lang="en-AU" baseline="0" dirty="0" smtClean="0"/>
              <a:t>Now the question is if </a:t>
            </a:r>
            <a:r>
              <a:rPr lang="en-AU" baseline="0" dirty="0" smtClean="0"/>
              <a:t>we do </a:t>
            </a:r>
            <a:r>
              <a:rPr lang="en-AU" baseline="0" dirty="0" smtClean="0"/>
              <a:t>store, then how </a:t>
            </a:r>
            <a:r>
              <a:rPr lang="en-AU" baseline="0" dirty="0" smtClean="0"/>
              <a:t>much and when should we store?</a:t>
            </a:r>
            <a:r>
              <a:rPr lang="en-AU"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smtClean="0"/>
              <a:t>Ok</a:t>
            </a:r>
            <a:r>
              <a:rPr lang="en-AU" baseline="0" dirty="0" smtClean="0"/>
              <a:t> now </a:t>
            </a:r>
            <a:r>
              <a:rPr lang="en-AU" dirty="0" smtClean="0"/>
              <a:t>come to the point an</a:t>
            </a:r>
            <a:r>
              <a:rPr lang="en-AU" baseline="0" dirty="0" smtClean="0"/>
              <a:t>d think </a:t>
            </a:r>
            <a:r>
              <a:rPr lang="en-AU" dirty="0" smtClean="0"/>
              <a:t>from plants perspective: whether they grow limitless or store a bit of carbon for the future stress??</a:t>
            </a:r>
          </a:p>
          <a:p>
            <a:pPr marL="171450" indent="-171450">
              <a:buFont typeface="Arial" panose="020B0604020202020204" pitchFamily="34" charset="0"/>
              <a:buChar char="•"/>
            </a:pPr>
            <a:endParaRPr lang="en-AU"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Now</a:t>
            </a:r>
            <a:r>
              <a:rPr lang="en-US" baseline="0" dirty="0" smtClean="0"/>
              <a:t> come to the next point </a:t>
            </a:r>
            <a:r>
              <a:rPr lang="en-US" baseline="0" dirty="0" smtClean="0"/>
              <a:t>of Ra</a:t>
            </a:r>
            <a:r>
              <a:rPr lang="en-US" dirty="0" smtClean="0"/>
              <a: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Leaf </a:t>
            </a:r>
            <a:r>
              <a:rPr lang="en-US" dirty="0" smtClean="0"/>
              <a:t>dark respiration rates </a:t>
            </a:r>
            <a:r>
              <a:rPr lang="en-US" dirty="0" smtClean="0"/>
              <a:t>R(12.3) were </a:t>
            </a:r>
            <a:r>
              <a:rPr lang="en-US" dirty="0" smtClean="0"/>
              <a:t>measured on each seedling using </a:t>
            </a:r>
            <a:r>
              <a:rPr lang="en-US" dirty="0" err="1" smtClean="0"/>
              <a:t>Licor</a:t>
            </a:r>
            <a:r>
              <a:rPr lang="en-US" dirty="0" smtClean="0"/>
              <a:t> instrument</a:t>
            </a:r>
            <a:r>
              <a:rPr lang="en-US" baseline="0" dirty="0" smtClean="0"/>
              <a:t> and standardized at 25°C using a Q10 value of 1.86, </a:t>
            </a:r>
            <a:r>
              <a:rPr lang="en-US" baseline="0" dirty="0" smtClean="0"/>
              <a:t>found </a:t>
            </a:r>
            <a:r>
              <a:rPr lang="en-US" baseline="0" dirty="0" smtClean="0"/>
              <a:t>for these seedlings in a separate experiment performed by John Drake.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Met data is used for</a:t>
            </a:r>
            <a:r>
              <a:rPr lang="en-AU" sz="1200" kern="1200" dirty="0" smtClean="0">
                <a:solidFill>
                  <a:schemeClr val="tx1"/>
                </a:solidFill>
                <a:effectLst/>
                <a:latin typeface="+mn-lt"/>
                <a:ea typeface="+mn-ea"/>
                <a:cs typeface="+mn-cs"/>
              </a:rPr>
              <a:t> 15 mins temperature measurements</a:t>
            </a:r>
            <a:r>
              <a:rPr lang="en-AU" sz="1200" kern="1200" baseline="0" dirty="0" smtClean="0">
                <a:solidFill>
                  <a:schemeClr val="tx1"/>
                </a:solidFill>
                <a:effectLst/>
                <a:latin typeface="+mn-lt"/>
                <a:ea typeface="+mn-ea"/>
                <a:cs typeface="+mn-cs"/>
              </a:rPr>
              <a:t> and </a:t>
            </a:r>
            <a:r>
              <a:rPr lang="en-AU" dirty="0" smtClean="0"/>
              <a:t>Specific</a:t>
            </a:r>
            <a:r>
              <a:rPr lang="en-AU" baseline="0" dirty="0" smtClean="0"/>
              <a:t> leaf area (SLA) in calculated from the leaf area and leaf mass at that time from leaf gas exchange.</a:t>
            </a:r>
            <a:endParaRPr lang="en-AU" dirty="0" smtClean="0"/>
          </a:p>
          <a:p>
            <a:pPr marL="171450" indent="-171450">
              <a:buFont typeface="Arial" panose="020B0604020202020204" pitchFamily="34" charset="0"/>
              <a:buChar char="•"/>
            </a:pPr>
            <a:r>
              <a:rPr lang="en-AU" dirty="0" smtClean="0"/>
              <a:t>We then</a:t>
            </a:r>
            <a:r>
              <a:rPr lang="en-AU" baseline="0" dirty="0" smtClean="0"/>
              <a:t> sum up and average all 15 mins respiration rates for the whole day to get the daily </a:t>
            </a:r>
            <a:r>
              <a:rPr lang="en-AU" baseline="0" dirty="0" smtClean="0"/>
              <a:t>data and put </a:t>
            </a:r>
            <a:r>
              <a:rPr lang="en-AU" baseline="0" dirty="0" smtClean="0"/>
              <a:t>another tick beside R</a:t>
            </a:r>
            <a:r>
              <a:rPr lang="en-AU" baseline="-25000" dirty="0" smtClean="0"/>
              <a:t>a</a:t>
            </a:r>
            <a:r>
              <a:rPr lang="en-AU" baseline="0" dirty="0" smtClean="0"/>
              <a:t>.</a:t>
            </a: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Now</a:t>
            </a:r>
            <a:r>
              <a:rPr lang="en-AU" baseline="0" dirty="0" smtClean="0"/>
              <a:t> move to the next box of storage which is actually the sum of all storage pools in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smtClean="0"/>
              <a:t>Among these the major portion comes from </a:t>
            </a:r>
            <a:r>
              <a:rPr lang="en-AU" dirty="0" smtClean="0"/>
              <a:t>Leaf </a:t>
            </a:r>
            <a:r>
              <a:rPr lang="en-AU" dirty="0" smtClean="0"/>
              <a:t>(TNC</a:t>
            </a:r>
            <a:r>
              <a:rPr lang="en-AU" baseline="0" dirty="0" smtClean="0"/>
              <a:t> - </a:t>
            </a:r>
            <a:r>
              <a:rPr lang="en-AU" dirty="0" smtClean="0"/>
              <a:t>starch </a:t>
            </a:r>
            <a:r>
              <a:rPr lang="en-AU" dirty="0" smtClean="0"/>
              <a:t>and soluble sugar concentrations), and we measured these during 6 leaf gas exchange measurements for all replicates and treatments.</a:t>
            </a:r>
            <a:r>
              <a:rPr lang="en-AU" baseline="0" dirty="0" smtClean="0"/>
              <a:t> </a:t>
            </a:r>
            <a:endParaRPr lang="en-AU"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So</a:t>
            </a:r>
            <a:r>
              <a:rPr lang="en-AU" sz="1200" kern="1200" baseline="0" dirty="0" smtClean="0">
                <a:solidFill>
                  <a:schemeClr val="tx1"/>
                </a:solidFill>
                <a:effectLst/>
                <a:latin typeface="+mn-lt"/>
                <a:ea typeface="+mn-ea"/>
                <a:cs typeface="+mn-cs"/>
              </a:rPr>
              <a:t> we have</a:t>
            </a:r>
            <a:r>
              <a:rPr lang="en-AU" sz="1200" kern="1200" dirty="0" smtClean="0">
                <a:solidFill>
                  <a:schemeClr val="tx1"/>
                </a:solidFill>
                <a:effectLst/>
                <a:latin typeface="+mn-lt"/>
                <a:ea typeface="+mn-ea"/>
                <a:cs typeface="+mn-cs"/>
              </a:rPr>
              <a:t> the </a:t>
            </a:r>
            <a:r>
              <a:rPr lang="en-AU" sz="1200" kern="1200" dirty="0" smtClean="0">
                <a:solidFill>
                  <a:schemeClr val="tx1"/>
                </a:solidFill>
                <a:effectLst/>
                <a:latin typeface="+mn-lt"/>
                <a:ea typeface="+mn-ea"/>
                <a:cs typeface="+mn-cs"/>
              </a:rPr>
              <a:t>average leaf </a:t>
            </a:r>
            <a:r>
              <a:rPr lang="en-AU" sz="1200" kern="1200" dirty="0" smtClean="0">
                <a:solidFill>
                  <a:schemeClr val="tx1"/>
                </a:solidFill>
                <a:effectLst/>
                <a:latin typeface="+mn-lt"/>
                <a:ea typeface="+mn-ea"/>
                <a:cs typeface="+mn-cs"/>
              </a:rPr>
              <a:t>TNC on 6 occasions and the uncertainty (standard error) </a:t>
            </a:r>
            <a:r>
              <a:rPr lang="en-AU" sz="1200" kern="1200" dirty="0" smtClean="0">
                <a:solidFill>
                  <a:schemeClr val="tx1"/>
                </a:solidFill>
                <a:effectLst/>
                <a:latin typeface="+mn-lt"/>
                <a:ea typeface="+mn-ea"/>
                <a:cs typeface="+mn-cs"/>
              </a:rPr>
              <a:t>in data </a:t>
            </a:r>
            <a:r>
              <a:rPr lang="en-AU" sz="1200" kern="1200" dirty="0" smtClean="0">
                <a:solidFill>
                  <a:schemeClr val="tx1"/>
                </a:solidFill>
                <a:effectLst/>
                <a:latin typeface="+mn-lt"/>
                <a:ea typeface="+mn-ea"/>
                <a:cs typeface="+mn-cs"/>
              </a:rPr>
              <a:t>from all 6 replicates.</a:t>
            </a:r>
          </a:p>
          <a:p>
            <a:pPr marL="0" indent="0">
              <a:buFont typeface="Arial" panose="020B0604020202020204" pitchFamily="34" charset="0"/>
              <a:buNone/>
            </a:pP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Then forward</a:t>
            </a:r>
            <a:r>
              <a:rPr lang="en-AU" baseline="0" dirty="0" smtClean="0"/>
              <a:t> to all three boxes of </a:t>
            </a:r>
            <a:r>
              <a:rPr lang="en-AU" dirty="0" smtClean="0"/>
              <a:t>biomass stocks of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Starting from the foliage pool,</a:t>
            </a:r>
            <a:r>
              <a:rPr lang="en-AU" sz="1200" kern="1200" baseline="0" dirty="0" smtClean="0">
                <a:solidFill>
                  <a:schemeClr val="tx1"/>
                </a:solidFill>
                <a:effectLst/>
                <a:latin typeface="+mn-lt"/>
                <a:ea typeface="+mn-ea"/>
                <a:cs typeface="+mn-cs"/>
              </a:rPr>
              <a:t> </a:t>
            </a:r>
            <a:r>
              <a:rPr lang="en-AU" dirty="0" smtClean="0"/>
              <a:t>We </a:t>
            </a:r>
            <a:r>
              <a:rPr lang="en-AU" dirty="0" smtClean="0"/>
              <a:t>have initial and harvested</a:t>
            </a:r>
            <a:r>
              <a:rPr lang="en-AU" baseline="0" dirty="0" smtClean="0"/>
              <a:t> </a:t>
            </a:r>
            <a:r>
              <a:rPr lang="en-AU" dirty="0" smtClean="0"/>
              <a:t>dry mass of leaves, </a:t>
            </a:r>
            <a:r>
              <a:rPr lang="en-AU" baseline="0" dirty="0" smtClean="0"/>
              <a:t>the initial data were collected </a:t>
            </a:r>
            <a:r>
              <a:rPr lang="en-AU" dirty="0" smtClean="0"/>
              <a:t>from 10 similar harvested seedlings and harvested data</a:t>
            </a:r>
            <a:r>
              <a:rPr lang="en-AU" baseline="0" dirty="0" smtClean="0"/>
              <a:t> from all 7 replicates</a:t>
            </a:r>
            <a:r>
              <a:rPr lang="en-AU" dirty="0" smtClean="0"/>
              <a:t>.</a:t>
            </a:r>
          </a:p>
          <a:p>
            <a:pPr marL="171450" indent="-171450">
              <a:buFont typeface="Arial" panose="020B0604020202020204" pitchFamily="34" charset="0"/>
              <a:buChar char="•"/>
            </a:pPr>
            <a:r>
              <a:rPr lang="en-AU" sz="1200" kern="1200" baseline="0" dirty="0" smtClean="0">
                <a:solidFill>
                  <a:schemeClr val="tx1"/>
                </a:solidFill>
                <a:effectLst/>
                <a:latin typeface="+mn-lt"/>
                <a:ea typeface="+mn-ea"/>
                <a:cs typeface="+mn-cs"/>
              </a:rPr>
              <a:t>We </a:t>
            </a:r>
            <a:r>
              <a:rPr lang="en-AU" sz="1200" kern="1200" baseline="0" dirty="0" smtClean="0">
                <a:solidFill>
                  <a:schemeClr val="tx1"/>
                </a:solidFill>
                <a:effectLst/>
                <a:latin typeface="+mn-lt"/>
                <a:ea typeface="+mn-ea"/>
                <a:cs typeface="+mn-cs"/>
              </a:rPr>
              <a:t>have w</a:t>
            </a:r>
            <a:r>
              <a:rPr lang="en-AU" sz="1200" kern="1200" dirty="0" smtClean="0">
                <a:solidFill>
                  <a:schemeClr val="tx1"/>
                </a:solidFill>
                <a:effectLst/>
                <a:latin typeface="+mn-lt"/>
                <a:ea typeface="+mn-ea"/>
                <a:cs typeface="+mn-cs"/>
              </a:rPr>
              <a:t>eekly measurement of Leaf counts</a:t>
            </a:r>
            <a:r>
              <a:rPr lang="en-AU" sz="1200" kern="1200" baseline="0" dirty="0" smtClean="0">
                <a:solidFill>
                  <a:schemeClr val="tx1"/>
                </a:solidFill>
                <a:effectLst/>
                <a:latin typeface="+mn-lt"/>
                <a:ea typeface="+mn-ea"/>
                <a:cs typeface="+mn-cs"/>
              </a:rPr>
              <a:t> for the whole duration of experiment and using this and the harvested leaf mass we estimate the weekly leaf carbon stock.</a:t>
            </a:r>
          </a:p>
          <a:p>
            <a:pPr marL="171450" indent="-171450">
              <a:buFont typeface="Arial" panose="020B0604020202020204" pitchFamily="34" charset="0"/>
              <a:buChar char="•"/>
            </a:pPr>
            <a:endParaRPr lang="en-AU"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root mass we have only</a:t>
            </a:r>
            <a:r>
              <a:rPr lang="en-AU" baseline="0" dirty="0" smtClean="0"/>
              <a:t> the initial and harvest data.</a:t>
            </a:r>
          </a:p>
          <a:p>
            <a:pPr marL="0" indent="0">
              <a:buFont typeface="Arial" panose="020B0604020202020204" pitchFamily="34" charset="0"/>
              <a:buNone/>
            </a:pPr>
            <a:endParaRPr lang="en-AU"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stem mass we have similar initial and harvest data.</a:t>
            </a:r>
          </a:p>
          <a:p>
            <a:pPr marL="171450" indent="-171450">
              <a:buFont typeface="Arial" panose="020B0604020202020204" pitchFamily="34" charset="0"/>
              <a:buChar char="•"/>
            </a:pPr>
            <a:r>
              <a:rPr lang="en-AU" dirty="0" smtClean="0"/>
              <a:t>Moreover, we have weekly measurements of stem height</a:t>
            </a:r>
            <a:r>
              <a:rPr lang="en-AU" baseline="0" dirty="0" smtClean="0"/>
              <a:t> and</a:t>
            </a:r>
            <a:r>
              <a:rPr lang="en-AU" dirty="0" smtClean="0"/>
              <a:t> diameter at 15 cm,</a:t>
            </a:r>
            <a:r>
              <a:rPr lang="en-AU" baseline="0" dirty="0" smtClean="0"/>
              <a:t> that we have used to model weekly stem carbon pool fitting a linear regression model.</a:t>
            </a:r>
          </a:p>
          <a:p>
            <a:pPr marL="171450" indent="-171450">
              <a:buFont typeface="Arial" panose="020B0604020202020204" pitchFamily="34" charset="0"/>
              <a:buChar char="•"/>
            </a:pPr>
            <a:r>
              <a:rPr lang="en-AU" sz="1200" kern="1200" dirty="0" smtClean="0">
                <a:solidFill>
                  <a:schemeClr val="tx1"/>
                </a:solidFill>
                <a:effectLst/>
                <a:latin typeface="+mn-lt"/>
                <a:ea typeface="+mn-ea"/>
                <a:cs typeface="+mn-cs"/>
              </a:rPr>
              <a:t>We</a:t>
            </a:r>
            <a:r>
              <a:rPr lang="en-AU" sz="1200" kern="1200" baseline="0" dirty="0" smtClean="0">
                <a:solidFill>
                  <a:schemeClr val="tx1"/>
                </a:solidFill>
                <a:effectLst/>
                <a:latin typeface="+mn-lt"/>
                <a:ea typeface="+mn-ea"/>
                <a:cs typeface="+mn-cs"/>
              </a:rPr>
              <a:t> f</a:t>
            </a:r>
            <a:r>
              <a:rPr lang="en-AU" sz="1200" kern="1200" dirty="0" smtClean="0">
                <a:solidFill>
                  <a:schemeClr val="tx1"/>
                </a:solidFill>
                <a:effectLst/>
                <a:latin typeface="+mn-lt"/>
                <a:ea typeface="+mn-ea"/>
                <a:cs typeface="+mn-cs"/>
              </a:rPr>
              <a:t>it the model with 10 initial data and 7 harvested data of free seedlings.</a:t>
            </a:r>
          </a:p>
          <a:p>
            <a:pPr marL="171450" indent="-171450">
              <a:buFont typeface="Arial" panose="020B0604020202020204" pitchFamily="34" charset="0"/>
              <a:buChar char="•"/>
            </a:pPr>
            <a:r>
              <a:rPr lang="en-AU" dirty="0" smtClean="0"/>
              <a:t>Then </a:t>
            </a:r>
            <a:r>
              <a:rPr lang="en-AU" sz="1200" kern="1200" dirty="0" smtClean="0">
                <a:solidFill>
                  <a:schemeClr val="tx1"/>
                </a:solidFill>
                <a:effectLst/>
                <a:latin typeface="+mn-lt"/>
                <a:ea typeface="+mn-ea"/>
                <a:cs typeface="+mn-cs"/>
              </a:rPr>
              <a:t>we estimate weekly</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stem mass from this fitted linear regression equation</a:t>
            </a:r>
            <a:r>
              <a:rPr lang="en-AU" sz="1200" kern="1200" baseline="0" dirty="0" smtClean="0">
                <a:solidFill>
                  <a:schemeClr val="tx1"/>
                </a:solidFill>
                <a:effectLst/>
                <a:latin typeface="+mn-lt"/>
                <a:ea typeface="+mn-ea"/>
                <a:cs typeface="+mn-cs"/>
              </a:rPr>
              <a:t> using </a:t>
            </a:r>
            <a:r>
              <a:rPr lang="en-AU" dirty="0" smtClean="0"/>
              <a:t>weekly stem height and diameter (at 15 cm) for all treatments.</a:t>
            </a:r>
          </a:p>
          <a:p>
            <a:pPr marL="171450" indent="-171450">
              <a:buFont typeface="Arial" panose="020B0604020202020204" pitchFamily="34" charset="0"/>
              <a:buChar char="•"/>
            </a:pPr>
            <a:r>
              <a:rPr lang="en-AU" dirty="0" smtClean="0"/>
              <a:t>At the end, we calculate the data uncertainty for all these carbon</a:t>
            </a:r>
            <a:r>
              <a:rPr lang="en-AU" baseline="0" dirty="0" smtClean="0"/>
              <a:t> pools from 6 replicates we have.</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As I have already discussed about the model and data we use in this project, this is the time to summarize the difference between the previous model and the model we used.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This will establish the novelty of the work as well</a:t>
            </a:r>
            <a:r>
              <a:rPr lang="en-US" sz="1200" b="0" i="0" u="none" strike="noStrike" kern="1200" baseline="0" dirty="0" smtClean="0">
                <a:solidFill>
                  <a:schemeClr val="tx1"/>
                </a:solidFill>
                <a:latin typeface="+mn-lt"/>
                <a:ea typeface="+mn-ea"/>
                <a:cs typeface="+mn-cs"/>
              </a:rPr>
              <a:t>.</a:t>
            </a: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The most vital addition is the storage pool where in previous models there is one </a:t>
            </a:r>
            <a:r>
              <a:rPr lang="en-US" sz="1200" b="0" i="0" u="none" strike="noStrike" kern="1200" baseline="0" dirty="0" err="1" smtClean="0">
                <a:solidFill>
                  <a:schemeClr val="tx1"/>
                </a:solidFill>
                <a:latin typeface="+mn-lt"/>
                <a:ea typeface="+mn-ea"/>
                <a:cs typeface="+mn-cs"/>
              </a:rPr>
              <a:t>pseudopool</a:t>
            </a:r>
            <a:r>
              <a:rPr lang="en-US" sz="1200" b="0" i="0" u="none" strike="noStrike" kern="1200" baseline="0" dirty="0" smtClean="0">
                <a:solidFill>
                  <a:schemeClr val="tx1"/>
                </a:solidFill>
                <a:latin typeface="+mn-lt"/>
                <a:ea typeface="+mn-ea"/>
                <a:cs typeface="+mn-cs"/>
              </a:rPr>
              <a:t> that the daily accumulation of </a:t>
            </a:r>
            <a:r>
              <a:rPr lang="en-US" sz="1200" b="0" i="0" u="none" strike="noStrike" kern="1200" baseline="0" dirty="0" smtClean="0">
                <a:solidFill>
                  <a:schemeClr val="tx1"/>
                </a:solidFill>
                <a:latin typeface="+mn-lt"/>
                <a:ea typeface="+mn-ea"/>
                <a:cs typeface="+mn-cs"/>
              </a:rPr>
              <a:t>GPP </a:t>
            </a:r>
            <a:r>
              <a:rPr lang="en-US" sz="1200" b="0" i="0" u="none" strike="noStrike" kern="1200" baseline="0" dirty="0" smtClean="0">
                <a:solidFill>
                  <a:schemeClr val="tx1"/>
                </a:solidFill>
                <a:latin typeface="+mn-lt"/>
                <a:ea typeface="+mn-ea"/>
                <a:cs typeface="+mn-cs"/>
              </a:rPr>
              <a:t>is entirely utilized each day.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So we add a genuine pool called storage pool that can control the carbon flow towards tree growth</a:t>
            </a:r>
            <a:r>
              <a:rPr lang="en-US" sz="1200" b="0" i="0" u="none" strike="noStrike" kern="1200" baseline="0" dirty="0" smtClean="0">
                <a:solidFill>
                  <a:schemeClr val="tx1"/>
                </a:solidFill>
                <a:latin typeface="+mn-lt"/>
                <a:ea typeface="+mn-ea"/>
                <a:cs typeface="+mn-cs"/>
              </a:rPr>
              <a:t>.</a:t>
            </a: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Currently, the model estimates total </a:t>
            </a:r>
            <a:r>
              <a:rPr lang="en-US" sz="1200" b="0" i="0" u="none" strike="noStrike" kern="1200" baseline="0" dirty="0" smtClean="0">
                <a:solidFill>
                  <a:schemeClr val="tx1"/>
                </a:solidFill>
                <a:latin typeface="+mn-lt"/>
                <a:ea typeface="+mn-ea"/>
                <a:cs typeface="+mn-cs"/>
              </a:rPr>
              <a:t>GPP using </a:t>
            </a:r>
            <a:r>
              <a:rPr lang="en-US" sz="1200" b="0" i="0" u="none" strike="noStrike" kern="1200" baseline="0" dirty="0" smtClean="0">
                <a:solidFill>
                  <a:schemeClr val="tx1"/>
                </a:solidFill>
                <a:latin typeface="+mn-lt"/>
                <a:ea typeface="+mn-ea"/>
                <a:cs typeface="+mn-cs"/>
              </a:rPr>
              <a:t>a simple canopy-scale model (ACM, Aggregated Canopy Model) that assumes a horizontally homogeneous canopy. </a:t>
            </a:r>
          </a:p>
          <a:p>
            <a:pPr marL="171450" indent="-171450">
              <a:buFont typeface="Arial"/>
              <a:buChar char="•"/>
            </a:pPr>
            <a:r>
              <a:rPr lang="en-US" dirty="0" smtClean="0"/>
              <a:t>We replace this model </a:t>
            </a:r>
            <a:r>
              <a:rPr lang="en-US" dirty="0" smtClean="0"/>
              <a:t>by calculating GPP from </a:t>
            </a:r>
            <a:r>
              <a:rPr lang="en-US" dirty="0" smtClean="0"/>
              <a:t>Leaf</a:t>
            </a:r>
            <a:r>
              <a:rPr lang="en-US" baseline="0" dirty="0" smtClean="0"/>
              <a:t> gas exchange and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curves </a:t>
            </a:r>
            <a:r>
              <a:rPr lang="en-US" baseline="0" dirty="0" smtClean="0"/>
              <a:t>measurements.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Previous model assumes </a:t>
            </a:r>
            <a:r>
              <a:rPr lang="en-US" dirty="0" smtClean="0"/>
              <a:t>that </a:t>
            </a:r>
            <a:r>
              <a:rPr lang="en-US" sz="1200" dirty="0" smtClean="0"/>
              <a:t>Autotrophic respiration is a fixed fraction of total photosynthetic fixation</a:t>
            </a:r>
            <a:r>
              <a:rPr lang="en-US" dirty="0" smtClean="0"/>
              <a:t>. </a:t>
            </a:r>
            <a:endParaRPr lang="en-US" dirty="0" smtClean="0"/>
          </a:p>
          <a:p>
            <a:pPr marL="171450" indent="-171450">
              <a:buFont typeface="Arial"/>
              <a:buChar char="•"/>
            </a:pPr>
            <a:r>
              <a:rPr lang="en-US" dirty="0" smtClean="0"/>
              <a:t>Leaf dark respiration rates (R) were measured on each seedling using </a:t>
            </a:r>
            <a:r>
              <a:rPr lang="en-US" dirty="0" err="1" smtClean="0"/>
              <a:t>Licor</a:t>
            </a:r>
            <a:r>
              <a:rPr lang="en-US" dirty="0" smtClean="0"/>
              <a:t> 6400</a:t>
            </a:r>
            <a:r>
              <a:rPr lang="en-US" baseline="0" dirty="0" smtClean="0"/>
              <a:t>.</a:t>
            </a:r>
            <a:endParaRPr lang="en-US" baseline="0" dirty="0" smtClean="0"/>
          </a:p>
          <a:p>
            <a:pPr marL="171450" indent="-171450">
              <a:buFont typeface="Arial"/>
              <a:buChar char="•"/>
            </a:pPr>
            <a:r>
              <a:rPr lang="en-US" dirty="0" smtClean="0"/>
              <a:t>Last</a:t>
            </a:r>
            <a:r>
              <a:rPr lang="en-US" baseline="0" dirty="0" smtClean="0"/>
              <a:t> but not least,</a:t>
            </a:r>
            <a:r>
              <a:rPr lang="en-US" dirty="0" smtClean="0"/>
              <a:t> another</a:t>
            </a:r>
            <a:r>
              <a:rPr lang="en-US" baseline="0" dirty="0" smtClean="0"/>
              <a:t> significant addition is allowing time-varying rate constants for the fluxes.</a:t>
            </a:r>
          </a:p>
          <a:p>
            <a:pPr marL="171450" indent="-171450">
              <a:buFont typeface="Arial"/>
              <a:buChar char="•"/>
            </a:pPr>
            <a:r>
              <a:rPr lang="en-US" dirty="0" smtClean="0"/>
              <a:t>Currently the fluxes among pools are estimated as a constant fraction of their donor pools.</a:t>
            </a:r>
          </a:p>
          <a:p>
            <a:pPr marL="171450" indent="-171450">
              <a:buFont typeface="Arial"/>
              <a:buChar char="•"/>
            </a:pPr>
            <a:r>
              <a:rPr lang="en-US" dirty="0" smtClean="0"/>
              <a:t>We </a:t>
            </a:r>
            <a:r>
              <a:rPr lang="en-US" dirty="0" smtClean="0"/>
              <a:t>estimate </a:t>
            </a:r>
            <a:r>
              <a:rPr lang="en-US" dirty="0" smtClean="0"/>
              <a:t>how fluxes vary </a:t>
            </a:r>
            <a:r>
              <a:rPr lang="en-US" dirty="0" smtClean="0"/>
              <a:t>over time</a:t>
            </a:r>
            <a:r>
              <a:rPr lang="en-US" baseline="0" dirty="0" smtClean="0"/>
              <a:t> </a:t>
            </a:r>
            <a:r>
              <a:rPr lang="en-US" dirty="0" smtClean="0"/>
              <a:t>and </a:t>
            </a:r>
            <a:r>
              <a:rPr lang="en-US" dirty="0" smtClean="0"/>
              <a:t>this is done using the</a:t>
            </a:r>
            <a:r>
              <a:rPr lang="en-US" baseline="0" dirty="0" smtClean="0"/>
              <a:t> DA </a:t>
            </a:r>
            <a:r>
              <a:rPr lang="en-US" dirty="0" smtClean="0"/>
              <a:t>method.</a:t>
            </a:r>
          </a:p>
        </p:txBody>
      </p:sp>
      <p:sp>
        <p:nvSpPr>
          <p:cNvPr id="4" name="Slide Number Placeholder 3"/>
          <p:cNvSpPr>
            <a:spLocks noGrp="1"/>
          </p:cNvSpPr>
          <p:nvPr>
            <p:ph type="sldNum" sz="quarter" idx="10"/>
          </p:nvPr>
        </p:nvSpPr>
        <p:spPr/>
        <p:txBody>
          <a:bodyPr/>
          <a:lstStyle/>
          <a:p>
            <a:fld id="{C38BB264-6442-46C0-B15D-8B954A0DDF7F}" type="slidenum">
              <a:rPr lang="en-AU" smtClean="0"/>
              <a:t>13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With these modifications in place, we believe that the DA framework becomes an invaluable tool for quantifying carbon fluxes in experimental systems, enabling us to extract significant new information from existing datasets for example </a:t>
            </a:r>
            <a:r>
              <a:rPr lang="en-US" sz="1200" dirty="0" smtClean="0"/>
              <a:t>the rate and timing of the transfer of </a:t>
            </a:r>
            <a:r>
              <a:rPr lang="en-US" sz="1200" dirty="0" err="1" smtClean="0"/>
              <a:t>photosynthate</a:t>
            </a:r>
            <a:r>
              <a:rPr lang="en-US" sz="1200" dirty="0" smtClean="0"/>
              <a:t> to and from storage</a:t>
            </a:r>
            <a:r>
              <a:rPr lang="en-US" dirty="0" smtClean="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We</a:t>
            </a:r>
            <a:r>
              <a:rPr lang="en-US" baseline="0" dirty="0" smtClean="0"/>
              <a:t> could </a:t>
            </a:r>
            <a:r>
              <a:rPr lang="en-US" dirty="0" smtClean="0"/>
              <a:t>estimate the likelihood of alternative hypotheses explaining </a:t>
            </a:r>
            <a:r>
              <a:rPr lang="en-US" dirty="0" smtClean="0"/>
              <a:t>all these C fluxes</a:t>
            </a:r>
            <a:r>
              <a:rPr lang="en-US" dirty="0" smtClean="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Court has already suggested that </a:t>
            </a:r>
            <a:r>
              <a:rPr lang="en-US" dirty="0" smtClean="0"/>
              <a:t>Belowground sink limitation affects both rates of photosynthesis and the fate of C allocation to growth, respiration and storage</a:t>
            </a:r>
            <a:r>
              <a:rPr lang="en-US" sz="1200" b="0" i="0" u="none" strike="noStrike" kern="1200" baseline="0" dirty="0" smtClean="0">
                <a:solidFill>
                  <a:schemeClr val="tx1"/>
                </a:solidFill>
                <a:latin typeface="+mn-lt"/>
                <a:ea typeface="+mn-ea"/>
                <a:cs typeface="+mn-cs"/>
              </a:rPr>
              <a:t> and we are now going to prove that.</a:t>
            </a:r>
            <a:endParaRPr lang="en-US" sz="1200" b="0" i="0" u="none" strike="noStrike"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All </a:t>
            </a:r>
            <a:r>
              <a:rPr lang="en-US" sz="1200" dirty="0" smtClean="0"/>
              <a:t>these will definitely</a:t>
            </a:r>
            <a:r>
              <a:rPr lang="en-US" sz="1200" baseline="0" dirty="0" smtClean="0"/>
              <a:t> boost the t</a:t>
            </a:r>
            <a:r>
              <a:rPr lang="en-US" sz="1200" dirty="0" smtClean="0"/>
              <a:t>heoretical understanding of predictive models for growth vs. storage dynamics under alternative allocation hypotheses </a:t>
            </a:r>
          </a:p>
          <a:p>
            <a:pPr marL="0" indent="0">
              <a:buFont typeface="Arial"/>
              <a:buNone/>
            </a:pP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285750" indent="-285750">
              <a:buFont typeface="Arial"/>
              <a:buChar char="•"/>
            </a:pPr>
            <a:r>
              <a:rPr lang="en-AU" dirty="0" smtClean="0"/>
              <a:t>Finally</a:t>
            </a:r>
            <a:r>
              <a:rPr lang="en-AU" baseline="0" dirty="0" smtClean="0"/>
              <a:t> the parameters that we need to infer are: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Utilization coefficient (k) that actually</a:t>
            </a:r>
            <a:r>
              <a:rPr lang="en-AU" sz="1200" baseline="0" dirty="0" smtClean="0"/>
              <a:t> quantifies the fraction of </a:t>
            </a:r>
            <a:r>
              <a:rPr lang="en-AU" sz="1200" baseline="0" dirty="0" err="1" smtClean="0"/>
              <a:t>photosynthates</a:t>
            </a:r>
            <a:r>
              <a:rPr lang="en-AU" sz="1200" baseline="0" dirty="0" smtClean="0"/>
              <a:t> that plants keep in reserve as insurance against future stress, and what fraction do they use for immediate growth.</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Growth respiration coefficient (Y) defines the carbon loss due to growth respiration.</a:t>
            </a:r>
          </a:p>
          <a:p>
            <a:pPr marL="285750" indent="-285750">
              <a:buFont typeface="Arial"/>
              <a:buChar char="•"/>
            </a:pPr>
            <a:r>
              <a:rPr lang="en-AU" sz="1200" dirty="0" smtClean="0"/>
              <a:t>Foliage,</a:t>
            </a:r>
            <a:r>
              <a:rPr lang="en-AU" sz="1200" baseline="0" dirty="0" smtClean="0"/>
              <a:t> root and stem </a:t>
            </a:r>
            <a:r>
              <a:rPr lang="en-AU" sz="1200" dirty="0" smtClean="0"/>
              <a:t>allocation fractions which</a:t>
            </a:r>
            <a:r>
              <a:rPr lang="en-AU" sz="1200" baseline="0" dirty="0" smtClean="0"/>
              <a:t> distribute the carbon as required for different </a:t>
            </a:r>
            <a:r>
              <a:rPr lang="en-AU" sz="1200" baseline="0" dirty="0" smtClean="0"/>
              <a:t>organs’ growth.</a:t>
            </a:r>
            <a:endParaRPr lang="en-AU" sz="1200" dirty="0" smtClean="0"/>
          </a:p>
          <a:p>
            <a:pPr marL="285750" indent="-285750">
              <a:buFont typeface="Arial"/>
              <a:buChar char="•"/>
            </a:pPr>
            <a:r>
              <a:rPr lang="en-AU" sz="1200" dirty="0" smtClean="0"/>
              <a:t>Lastly the Foliage turnover rate (</a:t>
            </a:r>
            <a:r>
              <a:rPr lang="en-AU" sz="1200" dirty="0" err="1" smtClean="0"/>
              <a:t>s</a:t>
            </a:r>
            <a:r>
              <a:rPr lang="en-AU" sz="1200" baseline="-25000" dirty="0" err="1" smtClean="0"/>
              <a:t>f</a:t>
            </a:r>
            <a:r>
              <a:rPr lang="en-AU" sz="1200" dirty="0" smtClean="0"/>
              <a:t>) determines the amount of leaf litter</a:t>
            </a:r>
            <a:r>
              <a:rPr lang="en-AU" sz="1200" baseline="0" dirty="0" smtClean="0"/>
              <a:t> </a:t>
            </a:r>
            <a:r>
              <a:rPr lang="en-AU" sz="1200" dirty="0" smtClean="0"/>
              <a:t>fall.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dirty="0" smtClean="0"/>
              <a:t>To start</a:t>
            </a:r>
            <a:r>
              <a:rPr lang="en-US" baseline="0" dirty="0" smtClean="0"/>
              <a:t> DA we need to first </a:t>
            </a:r>
            <a:r>
              <a:rPr lang="en-US" baseline="0" dirty="0" smtClean="0"/>
              <a:t>initialize </a:t>
            </a:r>
            <a:r>
              <a:rPr lang="en-US" baseline="0" dirty="0" smtClean="0"/>
              <a:t>the parameter space from where the MCMC algorithm </a:t>
            </a:r>
            <a:r>
              <a:rPr lang="en-US" sz="1200" b="0" i="0" u="none" strike="noStrike" kern="1200" baseline="0" dirty="0" smtClean="0">
                <a:solidFill>
                  <a:schemeClr val="tx1"/>
                </a:solidFill>
                <a:latin typeface="+mn-lt"/>
                <a:ea typeface="+mn-ea"/>
                <a:cs typeface="+mn-cs"/>
              </a:rPr>
              <a:t>generates candidate parameter vectors</a:t>
            </a:r>
            <a:r>
              <a:rPr lang="en-US" baseline="0" dirty="0" smtClean="0"/>
              <a:t>.</a:t>
            </a:r>
          </a:p>
          <a:p>
            <a:pPr marL="285750" indent="-285750">
              <a:buFont typeface="Arial"/>
              <a:buChar char="•"/>
            </a:pPr>
            <a:r>
              <a:rPr lang="en-AU" dirty="0" smtClean="0"/>
              <a:t>So we </a:t>
            </a:r>
            <a:r>
              <a:rPr lang="en-AU" dirty="0" smtClean="0"/>
              <a:t>do a lot of playing</a:t>
            </a:r>
            <a:r>
              <a:rPr lang="en-AU" baseline="0" dirty="0" smtClean="0"/>
              <a:t> around with this and finally </a:t>
            </a:r>
            <a:r>
              <a:rPr lang="en-AU" dirty="0" smtClean="0"/>
              <a:t>define </a:t>
            </a:r>
            <a:r>
              <a:rPr lang="en-AU" dirty="0" smtClean="0"/>
              <a:t>a parameter space with lower and upper bounds of the prior parameter </a:t>
            </a:r>
            <a:r>
              <a:rPr lang="en-AU" dirty="0" err="1" smtClean="0"/>
              <a:t>pdf</a:t>
            </a:r>
            <a:r>
              <a:rPr lang="en-AU" dirty="0" smtClean="0"/>
              <a:t> and the starting point of the </a:t>
            </a:r>
            <a:r>
              <a:rPr lang="en-AU" dirty="0" smtClean="0"/>
              <a:t>iteration.</a:t>
            </a:r>
            <a:endParaRPr lang="en-AU" dirty="0" smtClean="0"/>
          </a:p>
          <a:p>
            <a:pPr marL="285750" indent="-285750">
              <a:buFont typeface="Arial"/>
              <a:buChar char="•"/>
            </a:pPr>
            <a:r>
              <a:rPr lang="en-AU" dirty="0" smtClean="0"/>
              <a:t>This table shows the</a:t>
            </a:r>
            <a:r>
              <a:rPr lang="en-AU" baseline="0" dirty="0" smtClean="0"/>
              <a:t> values</a:t>
            </a:r>
            <a:r>
              <a:rPr lang="en-AU" baseline="0" dirty="0" smtClean="0"/>
              <a:t>.</a:t>
            </a:r>
          </a:p>
          <a:p>
            <a:pPr marL="285750" indent="-285750">
              <a:buFont typeface="Arial"/>
              <a:buChar char="•"/>
            </a:pPr>
            <a:r>
              <a:rPr lang="en-AU" baseline="0" dirty="0" err="1" smtClean="0"/>
              <a:t>ar</a:t>
            </a:r>
            <a:r>
              <a:rPr lang="en-AU" baseline="0" dirty="0" smtClean="0"/>
              <a:t> is calculated based on </a:t>
            </a:r>
            <a:r>
              <a:rPr lang="en-AU" baseline="0" dirty="0" err="1" smtClean="0"/>
              <a:t>af</a:t>
            </a:r>
            <a:r>
              <a:rPr lang="en-AU" baseline="0" dirty="0" smtClean="0"/>
              <a:t> and as and we put a check on </a:t>
            </a:r>
            <a:r>
              <a:rPr lang="en-AU" baseline="0" dirty="0" err="1" smtClean="0"/>
              <a:t>ar</a:t>
            </a:r>
            <a:r>
              <a:rPr lang="en-AU" baseline="0" dirty="0" smtClean="0"/>
              <a:t> so that it doesn’t have unreasonable values.</a:t>
            </a:r>
          </a:p>
          <a:p>
            <a:pPr marL="285750" indent="-285750">
              <a:buFont typeface="Arial"/>
              <a:buChar char="•"/>
            </a:pPr>
            <a:endParaRPr lang="en-AU"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we setup</a:t>
            </a:r>
            <a:r>
              <a:rPr lang="en-US" baseline="0" dirty="0" smtClean="0"/>
              <a:t> the model and preprocess the inputs required for DA, now come to the main point of analyzing the data and infer the parameter set from DA</a:t>
            </a:r>
          </a:p>
          <a:p>
            <a:pPr marL="171450" indent="-171450">
              <a:buFont typeface="Arial"/>
              <a:buChar char="•"/>
            </a:pPr>
            <a:r>
              <a:rPr lang="en-US" dirty="0" smtClean="0"/>
              <a:t>To start</a:t>
            </a:r>
            <a:r>
              <a:rPr lang="en-US" baseline="0" dirty="0" smtClean="0"/>
              <a:t> DA we need to further initialize the carbon pools at time=0.</a:t>
            </a:r>
          </a:p>
          <a:p>
            <a:pPr marL="171450" indent="-171450">
              <a:buFont typeface="Arial"/>
              <a:buChar char="•"/>
            </a:pPr>
            <a:r>
              <a:rPr lang="en-US" dirty="0" smtClean="0"/>
              <a:t>For the initial carbon pools, we have</a:t>
            </a:r>
            <a:r>
              <a:rPr lang="en-US" baseline="0" dirty="0" smtClean="0"/>
              <a:t> modeled daily GPP and Rd data for the whole duration of the experiment.</a:t>
            </a:r>
          </a:p>
          <a:p>
            <a:pPr marL="171450" indent="-171450">
              <a:buFont typeface="Arial"/>
              <a:buChar char="•"/>
            </a:pPr>
            <a:r>
              <a:rPr lang="en-AU" dirty="0" smtClean="0"/>
              <a:t>We also have initial dry mass of leaves, stems and roots,</a:t>
            </a:r>
            <a:r>
              <a:rPr lang="en-AU" baseline="0" dirty="0" smtClean="0"/>
              <a:t> collected </a:t>
            </a:r>
            <a:r>
              <a:rPr lang="en-AU" dirty="0" smtClean="0"/>
              <a:t>from 10 similar harvested seedlings at the beginning</a:t>
            </a:r>
            <a:r>
              <a:rPr lang="en-AU" baseline="0" dirty="0" smtClean="0"/>
              <a:t> of the experiment</a:t>
            </a:r>
            <a:r>
              <a:rPr lang="en-AU" dirty="0" smtClean="0"/>
              <a:t>.</a:t>
            </a:r>
          </a:p>
          <a:p>
            <a:pPr marL="171450" indent="-171450">
              <a:buFont typeface="Arial"/>
              <a:buChar char="•"/>
            </a:pPr>
            <a:r>
              <a:rPr lang="en-US" dirty="0" smtClean="0"/>
              <a:t>From </a:t>
            </a:r>
            <a:r>
              <a:rPr lang="en-US" dirty="0" err="1" smtClean="0"/>
              <a:t>Duan's</a:t>
            </a:r>
            <a:r>
              <a:rPr lang="en-US" dirty="0" smtClean="0"/>
              <a:t> experiment for TNC partitioning to tree organs,</a:t>
            </a:r>
            <a:r>
              <a:rPr lang="en-US" baseline="0" dirty="0" smtClean="0"/>
              <a:t> we calculate the ratio of </a:t>
            </a:r>
            <a:r>
              <a:rPr lang="en-US" dirty="0" smtClean="0"/>
              <a:t>Leaf,</a:t>
            </a:r>
            <a:r>
              <a:rPr lang="en-US" baseline="0" dirty="0" smtClean="0"/>
              <a:t> stem and root </a:t>
            </a:r>
            <a:r>
              <a:rPr lang="en-US" dirty="0" smtClean="0"/>
              <a:t>TNC</a:t>
            </a:r>
            <a:r>
              <a:rPr lang="en-US" baseline="0" dirty="0" smtClean="0"/>
              <a:t> to their </a:t>
            </a:r>
            <a:r>
              <a:rPr lang="en-US" dirty="0" smtClean="0"/>
              <a:t>dry</a:t>
            </a:r>
            <a:r>
              <a:rPr lang="en-US" baseline="0" dirty="0" smtClean="0"/>
              <a:t> masses.</a:t>
            </a:r>
          </a:p>
          <a:p>
            <a:pPr marL="171450" indent="-171450">
              <a:buFont typeface="Arial"/>
              <a:buChar char="•"/>
            </a:pPr>
            <a:r>
              <a:rPr lang="en-US" dirty="0" smtClean="0"/>
              <a:t>And here</a:t>
            </a:r>
            <a:r>
              <a:rPr lang="en-US" baseline="0" dirty="0" smtClean="0"/>
              <a:t> are the numbers.</a:t>
            </a:r>
          </a:p>
          <a:p>
            <a:pPr marL="171450" indent="-171450">
              <a:buFont typeface="Arial"/>
              <a:buChar char="•"/>
            </a:pPr>
            <a:r>
              <a:rPr lang="en-US" baseline="0" dirty="0" smtClean="0"/>
              <a:t>So we figure out the storage pools in all these organs from the initial biomasses and sum up to get the total </a:t>
            </a:r>
            <a:r>
              <a:rPr lang="en-US" dirty="0" err="1" smtClean="0"/>
              <a:t>C</a:t>
            </a:r>
            <a:r>
              <a:rPr lang="en-US" baseline="-25000" dirty="0" err="1" smtClean="0"/>
              <a:t>storage</a:t>
            </a:r>
            <a:r>
              <a:rPr lang="en-US" dirty="0" smtClean="0"/>
              <a:t> at the beginning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We </a:t>
            </a:r>
            <a:r>
              <a:rPr lang="en-US" dirty="0" smtClean="0"/>
              <a:t>start testing the model and algorithm with </a:t>
            </a:r>
            <a:r>
              <a:rPr lang="en-US" dirty="0" smtClean="0"/>
              <a:t>a </a:t>
            </a:r>
            <a:r>
              <a:rPr lang="en-US" dirty="0" smtClean="0"/>
              <a:t>very synthetic </a:t>
            </a:r>
            <a:r>
              <a:rPr lang="en-US" dirty="0" smtClean="0"/>
              <a:t>data set for an individual plant</a:t>
            </a:r>
          </a:p>
          <a:p>
            <a:pPr marL="171450" indent="-171450">
              <a:buFont typeface="Arial"/>
              <a:buChar char="•"/>
            </a:pPr>
            <a:r>
              <a:rPr lang="en-US" dirty="0" smtClean="0"/>
              <a:t>We generate a GPP and respiration</a:t>
            </a:r>
            <a:r>
              <a:rPr lang="en-US" baseline="0" dirty="0" smtClean="0"/>
              <a:t> </a:t>
            </a:r>
            <a:r>
              <a:rPr lang="en-US" baseline="0" dirty="0" smtClean="0"/>
              <a:t>data </a:t>
            </a:r>
            <a:r>
              <a:rPr lang="en-US" baseline="0" dirty="0" smtClean="0"/>
              <a:t>for </a:t>
            </a:r>
            <a:r>
              <a:rPr lang="en-US" baseline="0" dirty="0" smtClean="0"/>
              <a:t>only 30 </a:t>
            </a:r>
            <a:r>
              <a:rPr lang="en-US" baseline="0" dirty="0" smtClean="0"/>
              <a:t>days </a:t>
            </a:r>
            <a:endParaRPr lang="en-US" dirty="0" smtClean="0"/>
          </a:p>
          <a:p>
            <a:pPr marL="171450" indent="-171450">
              <a:buFont typeface="Arial"/>
              <a:buChar char="•"/>
            </a:pPr>
            <a:r>
              <a:rPr lang="en-US" dirty="0" smtClean="0"/>
              <a:t>This example considers the simplest scenario; just one parameter </a:t>
            </a:r>
            <a:r>
              <a:rPr lang="en-US" dirty="0" smtClean="0"/>
              <a:t>set for </a:t>
            </a:r>
            <a:r>
              <a:rPr lang="en-US" dirty="0" smtClean="0"/>
              <a:t>5 variables ("k","Y","</a:t>
            </a:r>
            <a:r>
              <a:rPr lang="en-US" dirty="0" err="1" smtClean="0"/>
              <a:t>af</a:t>
            </a:r>
            <a:r>
              <a:rPr lang="en-US" dirty="0" smtClean="0"/>
              <a:t>","as","</a:t>
            </a:r>
            <a:r>
              <a:rPr lang="en-US" dirty="0" err="1" smtClean="0"/>
              <a:t>sf</a:t>
            </a:r>
            <a:r>
              <a:rPr lang="en-US" dirty="0" smtClean="0"/>
              <a:t>")</a:t>
            </a:r>
          </a:p>
          <a:p>
            <a:pPr marL="171450" indent="-171450">
              <a:buFont typeface="Arial"/>
              <a:buChar char="•"/>
            </a:pPr>
            <a:r>
              <a:rPr lang="en-US" dirty="0" smtClean="0"/>
              <a:t>So the parameters do not vary over time and these are the values we assigned for the parameters to generate the synthetic carbon stocks</a:t>
            </a:r>
            <a:r>
              <a:rPr lang="en-US" baseline="0" dirty="0" smtClean="0"/>
              <a:t> </a:t>
            </a:r>
            <a:r>
              <a:rPr lang="en-US" baseline="0" dirty="0" smtClean="0"/>
              <a:t>by running the model for 30 days and then randomly </a:t>
            </a:r>
            <a:r>
              <a:rPr lang="en-US" baseline="0" dirty="0" smtClean="0"/>
              <a:t>we choose few points as final data points (shown in circles) in the left figure</a:t>
            </a:r>
          </a:p>
          <a:p>
            <a:pPr marL="171450" indent="-171450">
              <a:buFont typeface="Arial"/>
              <a:buChar char="•"/>
            </a:pPr>
            <a:r>
              <a:rPr lang="en-US" baseline="0" dirty="0" smtClean="0"/>
              <a:t>The uncertainty bounds are also defined for all the data </a:t>
            </a:r>
            <a:r>
              <a:rPr lang="en-US" baseline="0" dirty="0" smtClean="0"/>
              <a:t>points by adding noise</a:t>
            </a:r>
            <a:endParaRPr lang="en-US" baseline="0" dirty="0" smtClean="0"/>
          </a:p>
          <a:p>
            <a:pPr marL="171450" indent="-171450">
              <a:buFont typeface="Arial"/>
              <a:buChar char="•"/>
            </a:pPr>
            <a:r>
              <a:rPr lang="en-US" baseline="0" dirty="0" smtClean="0"/>
              <a:t>Now the lines represent the final modeled carbon stocks which satisfy all the measurements within their uncertainty</a:t>
            </a:r>
          </a:p>
          <a:p>
            <a:pPr marL="171450" indent="-171450">
              <a:buFont typeface="Arial"/>
              <a:buChar char="•"/>
            </a:pPr>
            <a:r>
              <a:rPr lang="en-US" baseline="0" dirty="0" smtClean="0"/>
              <a:t>Looking at the values of assigned vs. modeled parameters we can see they are pretty much close to each other except the Y shows a bit of variation</a:t>
            </a:r>
            <a:endParaRPr lang="en-US" dirty="0" smtClean="0"/>
          </a:p>
          <a:p>
            <a:pPr marL="171450" indent="-171450">
              <a:buFont typeface="Arial"/>
              <a:buChar char="•"/>
            </a:pPr>
            <a:r>
              <a:rPr lang="en-US" dirty="0" smtClean="0"/>
              <a:t>We also calculate the </a:t>
            </a:r>
            <a:r>
              <a:rPr lang="en-US" dirty="0" err="1" smtClean="0"/>
              <a:t>LogLi</a:t>
            </a:r>
            <a:r>
              <a:rPr lang="en-US" dirty="0" smtClean="0"/>
              <a:t>, AIC, BIC, computational</a:t>
            </a:r>
            <a:r>
              <a:rPr lang="en-US" baseline="0" dirty="0" smtClean="0"/>
              <a:t> </a:t>
            </a:r>
            <a:r>
              <a:rPr lang="en-US" dirty="0" smtClean="0"/>
              <a:t>time to</a:t>
            </a:r>
            <a:r>
              <a:rPr lang="en-US" baseline="0" dirty="0" smtClean="0"/>
              <a:t> </a:t>
            </a:r>
            <a:r>
              <a:rPr lang="en-US" dirty="0" smtClean="0"/>
              <a:t>check the model performance and the values show acceptable</a:t>
            </a:r>
            <a:r>
              <a:rPr lang="en-US" baseline="0" dirty="0" smtClean="0"/>
              <a:t> efficiency</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When we are satisfied with the results from the synthetic case, we jump into </a:t>
            </a:r>
            <a:r>
              <a:rPr lang="en-US" baseline="0" dirty="0" smtClean="0"/>
              <a:t>the real scenario</a:t>
            </a:r>
          </a:p>
          <a:p>
            <a:pPr marL="171450" indent="-171450">
              <a:buFont typeface="Arial"/>
              <a:buChar char="•"/>
            </a:pPr>
            <a:r>
              <a:rPr lang="en-US" dirty="0" smtClean="0"/>
              <a:t>Now</a:t>
            </a:r>
            <a:r>
              <a:rPr lang="en-US" baseline="0" dirty="0" smtClean="0"/>
              <a:t> the hardest part in to how to setup the parameter settings, do we go for daily variation, monthly or </a:t>
            </a:r>
            <a:r>
              <a:rPr lang="en-US" baseline="0" dirty="0" smtClean="0"/>
              <a:t>what else?</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started our testing with daily variation where the parameters can vary daily over time within the defined parameter space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is an example how it </a:t>
            </a:r>
            <a:r>
              <a:rPr lang="en-US" baseline="0" dirty="0" smtClean="0"/>
              <a:t>estimates all </a:t>
            </a:r>
            <a:r>
              <a:rPr lang="en-US" baseline="0" dirty="0" smtClean="0"/>
              <a:t>the parameters </a:t>
            </a:r>
            <a:r>
              <a:rPr lang="en-US" baseline="0" dirty="0" smtClean="0"/>
              <a:t>going </a:t>
            </a:r>
            <a:r>
              <a:rPr lang="en-US" baseline="0" dirty="0" smtClean="0"/>
              <a:t>up and down with time to match the modeled carbon pools with the data measurements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this look certainly messy and we don</a:t>
            </a:r>
            <a:r>
              <a:rPr lang="uk-UA" baseline="0" dirty="0" smtClean="0"/>
              <a:t>’</a:t>
            </a:r>
            <a:r>
              <a:rPr lang="en-US" baseline="0" dirty="0" smtClean="0"/>
              <a:t>t want the parameters to vary that abruptly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tried monthly variation and the results were similar though the parameters don</a:t>
            </a:r>
            <a:r>
              <a:rPr lang="uk-UA" baseline="0" dirty="0" smtClean="0"/>
              <a:t>’</a:t>
            </a:r>
            <a:r>
              <a:rPr lang="en-US" baseline="0" dirty="0" smtClean="0"/>
              <a:t>t vary within that month, however change suddenly from one month to another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dirty="0" smtClean="0"/>
              <a:t>Lets </a:t>
            </a:r>
            <a:r>
              <a:rPr lang="en-US" sz="1200" dirty="0" smtClean="0"/>
              <a:t>start with</a:t>
            </a:r>
            <a:r>
              <a:rPr lang="en-US" sz="1200" baseline="0" dirty="0" smtClean="0"/>
              <a:t> the basic concept of GPP and plant growth</a:t>
            </a:r>
          </a:p>
          <a:p>
            <a:pPr marL="171450" indent="-171450">
              <a:buFont typeface="Arial"/>
              <a:buChar char="•"/>
            </a:pPr>
            <a:r>
              <a:rPr lang="en-US" sz="1200" dirty="0" smtClean="0"/>
              <a:t>As photosynthesis provides the main substrate for plant growth, so studies of growth responses to environmental stress often focus on photosynthetic responses. </a:t>
            </a:r>
          </a:p>
          <a:p>
            <a:pPr marL="171450" indent="-171450">
              <a:buFont typeface="Arial"/>
              <a:buChar char="•"/>
            </a:pPr>
            <a:r>
              <a:rPr lang="en-US" sz="1200" dirty="0" smtClean="0"/>
              <a:t>While </a:t>
            </a:r>
            <a:r>
              <a:rPr lang="en-US" sz="1200" dirty="0" smtClean="0"/>
              <a:t>these two responses can be closely correlated, it has long been observed that increased photosynthesis does not necessarily lead to increased growth (e.g. Bradford &amp; Hsiao 1982, McDonald 1986, Gifford 1987, </a:t>
            </a:r>
            <a:r>
              <a:rPr lang="en-US" sz="1200" dirty="0" err="1" smtClean="0"/>
              <a:t>Poorter</a:t>
            </a:r>
            <a:r>
              <a:rPr lang="en-US" sz="1200" dirty="0" smtClean="0"/>
              <a:t> et al. 1990). </a:t>
            </a:r>
          </a:p>
          <a:p>
            <a:pPr marL="171450" indent="-171450">
              <a:buFont typeface="Arial"/>
              <a:buChar char="•"/>
            </a:pPr>
            <a:r>
              <a:rPr lang="en-US" sz="1200" dirty="0" smtClean="0"/>
              <a:t>So where does the </a:t>
            </a:r>
            <a:r>
              <a:rPr lang="en-US" sz="1200" dirty="0" smtClean="0"/>
              <a:t>leftover </a:t>
            </a:r>
            <a:r>
              <a:rPr lang="en-US" sz="1200" dirty="0" err="1" smtClean="0"/>
              <a:t>photosynthate</a:t>
            </a:r>
            <a:r>
              <a:rPr lang="en-US" sz="1200" baseline="0" dirty="0" smtClean="0"/>
              <a:t> go then?</a:t>
            </a:r>
            <a:r>
              <a:rPr lang="en-US" sz="1200" baseline="0" dirty="0" smtClean="0"/>
              <a:t>?</a:t>
            </a:r>
          </a:p>
          <a:p>
            <a:pPr marL="171450" indent="-171450">
              <a:buFont typeface="Arial"/>
              <a:buChar char="•"/>
            </a:pPr>
            <a:r>
              <a:rPr lang="en-US" sz="1200" baseline="0" dirty="0" smtClean="0"/>
              <a:t>Is that lost to environment? Or p</a:t>
            </a:r>
            <a:r>
              <a:rPr lang="en-US" sz="1200" dirty="0" smtClean="0"/>
              <a:t>lants </a:t>
            </a:r>
            <a:r>
              <a:rPr lang="en-US" sz="1200" dirty="0" smtClean="0"/>
              <a:t>may </a:t>
            </a:r>
            <a:r>
              <a:rPr lang="en-US" sz="1200" dirty="0" smtClean="0"/>
              <a:t>store </a:t>
            </a:r>
            <a:r>
              <a:rPr lang="en-US" sz="1200" dirty="0" smtClean="0"/>
              <a:t>them for future</a:t>
            </a:r>
            <a:r>
              <a:rPr lang="en-US" sz="1200" baseline="0" dirty="0" smtClean="0"/>
              <a:t> stress</a:t>
            </a:r>
            <a:r>
              <a:rPr lang="en-US" sz="1200" dirty="0" smtClean="0"/>
              <a:t>. </a:t>
            </a:r>
          </a:p>
          <a:p>
            <a:pPr marL="171450" indent="-171450">
              <a:buFont typeface="Arial"/>
              <a:buChar char="•"/>
            </a:pPr>
            <a:r>
              <a:rPr lang="en-US" sz="1200" dirty="0" smtClean="0"/>
              <a:t>The </a:t>
            </a:r>
            <a:r>
              <a:rPr lang="en-US" sz="1200" dirty="0" smtClean="0"/>
              <a:t>big </a:t>
            </a:r>
            <a:r>
              <a:rPr lang="en-US" sz="1200" dirty="0" smtClean="0"/>
              <a:t>question is how much is storing</a:t>
            </a:r>
            <a:r>
              <a:rPr lang="en-US" sz="1200" baseline="0" dirty="0" smtClean="0"/>
              <a:t> in this box, when </a:t>
            </a:r>
            <a:r>
              <a:rPr lang="en-US" sz="1200" dirty="0" smtClean="0"/>
              <a:t>and why it happens: is this accumulation simply a passive consequence of stress-induced growth limitation (Chapin et al. 1990; Pereira 1995), or is it an active ‘hedge-betting’ strategy for saving resources in anticipation of future stress? </a:t>
            </a:r>
          </a:p>
          <a:p>
            <a:pPr marL="171450" indent="-171450">
              <a:buFont typeface="Arial"/>
              <a:buChar char="•"/>
            </a:pPr>
            <a:r>
              <a:rPr lang="en-US" sz="1200" b="0" dirty="0" smtClean="0"/>
              <a:t>So we are looking for answers to these questions through our</a:t>
            </a:r>
            <a:r>
              <a:rPr lang="en-US" sz="1200" b="0" baseline="0" dirty="0" smtClean="0"/>
              <a:t> modeling effort.</a:t>
            </a:r>
          </a:p>
          <a:p>
            <a:pPr marL="171450" indent="-171450">
              <a:buFont typeface="Arial"/>
              <a:buChar char="•"/>
            </a:pPr>
            <a:r>
              <a:rPr lang="en-US" sz="1200" b="0" dirty="0" smtClean="0"/>
              <a:t>These are </a:t>
            </a:r>
            <a:r>
              <a:rPr lang="en-US" sz="1200" b="0" dirty="0" smtClean="0"/>
              <a:t>important to answer</a:t>
            </a:r>
            <a:r>
              <a:rPr lang="en-US" sz="1200" b="0" baseline="0" dirty="0" smtClean="0"/>
              <a:t> </a:t>
            </a:r>
            <a:r>
              <a:rPr lang="en-US" sz="1200" b="0" dirty="0" smtClean="0"/>
              <a:t>because it directly affects our ability to predict how plants will respond to </a:t>
            </a:r>
            <a:r>
              <a:rPr lang="en-US" sz="1200" b="0" dirty="0" smtClean="0"/>
              <a:t>extreme environmental stress such as severe drought,</a:t>
            </a:r>
            <a:r>
              <a:rPr lang="en-US" sz="1200" b="0" baseline="0" dirty="0" smtClean="0"/>
              <a:t> fire etc</a:t>
            </a:r>
            <a:r>
              <a:rPr lang="en-US" sz="1200" b="0" dirty="0" smtClean="0"/>
              <a:t>.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So to get rid of these</a:t>
            </a:r>
            <a:r>
              <a:rPr lang="en-US" baseline="0" dirty="0" smtClean="0"/>
              <a:t> sudden changes we then test few other scenarios starting with the most simplest form: </a:t>
            </a:r>
            <a:r>
              <a:rPr lang="en-US" dirty="0" smtClean="0"/>
              <a:t>That is the case 3</a:t>
            </a:r>
            <a:r>
              <a:rPr lang="en-US" baseline="0" dirty="0" smtClean="0"/>
              <a:t> where we have only</a:t>
            </a:r>
            <a:r>
              <a:rPr lang="en-US" dirty="0" smtClean="0"/>
              <a:t> One parameter set – so the parameters don</a:t>
            </a:r>
            <a:r>
              <a:rPr lang="uk-UA" dirty="0" smtClean="0"/>
              <a:t>’</a:t>
            </a:r>
            <a:r>
              <a:rPr lang="en-US" dirty="0" smtClean="0"/>
              <a:t>t vary over time.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Modeled utilization coefficients</a:t>
            </a:r>
            <a:r>
              <a:rPr lang="en-US" baseline="0" dirty="0" smtClean="0"/>
              <a:t> ‘k’ </a:t>
            </a:r>
            <a:r>
              <a:rPr lang="en-US" dirty="0" smtClean="0"/>
              <a:t>are shown as well as the uncertainty around the estimates are </a:t>
            </a:r>
            <a:r>
              <a:rPr lang="en-US" baseline="0" dirty="0" smtClean="0"/>
              <a:t>shown in light colors. </a:t>
            </a:r>
            <a:r>
              <a:rPr lang="en-US" dirty="0" smtClean="0"/>
              <a:t>This option</a:t>
            </a:r>
            <a:r>
              <a:rPr lang="en-US" baseline="0" dirty="0" smtClean="0"/>
              <a:t> could also fit the model with the measurements, however not that efficiently looking at the lower Log likelihood and higher values of AIC, BIC. And most importantly this option doesn’t fulfill the aim of time varying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quickly move on to the next step where we have the parameters vary linearly over time, therefore we need to infer two sets of parameters in this case (k1, k2 and so 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These results also show a bit of hard time to satisfy the data with lower Log likelihood and higher values of AIC,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did the similar test with 2</a:t>
            </a:r>
            <a:r>
              <a:rPr lang="en-US" baseline="30000" dirty="0" smtClean="0"/>
              <a:t>nd</a:t>
            </a:r>
            <a:r>
              <a:rPr lang="en-US" baseline="0" dirty="0" smtClean="0"/>
              <a:t> order quadratic equations with three sets of parameters (k1, k2, k3 and so on). This case shows better matching with the data when we compare the log likelihood, AIC and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to finding the optimum parameter settings for our model, we did the iterations with 4 parameter sets as well, however don</a:t>
            </a:r>
            <a:r>
              <a:rPr lang="uk-UA" baseline="0" dirty="0" smtClean="0"/>
              <a:t>’</a:t>
            </a:r>
            <a:r>
              <a:rPr lang="en-US" baseline="0" dirty="0" smtClean="0"/>
              <a:t>t get any clear improvements at all comparing with the test case 5. So we can now conclude that test case 5 is the optimum parameter setting for our model with greater efficiency and less computational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Similar diagrams with foliage allocation fractions</a:t>
            </a:r>
            <a:r>
              <a:rPr lang="en-US" baseline="0" dirty="0" smtClean="0"/>
              <a:t> </a:t>
            </a:r>
            <a:r>
              <a:rPr lang="en-US" dirty="0" smtClean="0"/>
              <a:t>“</a:t>
            </a:r>
            <a:r>
              <a:rPr lang="en-US" dirty="0" err="1" smtClean="0"/>
              <a:t>af</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are the </a:t>
            </a:r>
            <a:r>
              <a:rPr lang="en-US" baseline="0" dirty="0" smtClean="0"/>
              <a:t>modeled biomass </a:t>
            </a:r>
            <a:r>
              <a:rPr lang="en-US" baseline="0" dirty="0" smtClean="0"/>
              <a:t>curves and the measurements for </a:t>
            </a:r>
            <a:r>
              <a:rPr lang="en-US" baseline="0" dirty="0" smtClean="0"/>
              <a:t>all the </a:t>
            </a:r>
            <a:r>
              <a:rPr lang="en-US" baseline="0" dirty="0" smtClean="0"/>
              <a:t>treatments.</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solid lines are for case 3 with no variation, small dashed line is for case 4 and the </a:t>
            </a:r>
            <a:r>
              <a:rPr lang="en-US" baseline="0" dirty="0" smtClean="0"/>
              <a:t>large </a:t>
            </a:r>
            <a:r>
              <a:rPr lang="en-US" baseline="0" dirty="0" smtClean="0"/>
              <a:t>dashed line represents case 5</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units are in g C and overall the large dashed lines seem to be fitted with the data more efficiently which further establish that the case 5 with 3 parameter sets is the most suitable one.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 would like to show the modeled storage pool in the same slide, and from the amount of C it is obvious that the storage is a significant portion of the total Carbon.</a:t>
            </a:r>
            <a:endParaRPr lang="en-US"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Here is</a:t>
            </a:r>
            <a:r>
              <a:rPr lang="en-US" sz="1200" kern="1200" baseline="0" dirty="0" smtClean="0">
                <a:solidFill>
                  <a:schemeClr val="tx1"/>
                </a:solidFill>
                <a:latin typeface="+mn-lt"/>
                <a:ea typeface="+mn-ea"/>
                <a:cs typeface="+mn-cs"/>
              </a:rPr>
              <a:t> the list of hypotheses that we have in our mind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So start with the null hypotheses that says </a:t>
            </a:r>
            <a:r>
              <a:rPr lang="en-US" dirty="0" smtClean="0"/>
              <a:t>the allocation fractions don</a:t>
            </a:r>
            <a:r>
              <a:rPr lang="uk-UA" dirty="0" smtClean="0"/>
              <a:t>’</a:t>
            </a:r>
            <a:r>
              <a:rPr lang="en-US" dirty="0" smtClean="0"/>
              <a:t>t change for different sink limited conditions</a:t>
            </a:r>
          </a:p>
          <a:p>
            <a:pPr marL="171450" indent="-171450">
              <a:buFont typeface="Arial"/>
              <a:buChar char="•"/>
            </a:pPr>
            <a:r>
              <a:rPr lang="en-US" sz="1200" kern="1200" dirty="0" smtClean="0">
                <a:solidFill>
                  <a:schemeClr val="tx1"/>
                </a:solidFill>
                <a:latin typeface="+mn-lt"/>
                <a:ea typeface="+mn-ea"/>
                <a:cs typeface="+mn-cs"/>
              </a:rPr>
              <a:t>So it is saying that reduced </a:t>
            </a:r>
            <a:r>
              <a:rPr lang="en-US" sz="1200" kern="1200" dirty="0" smtClean="0">
                <a:solidFill>
                  <a:schemeClr val="tx1"/>
                </a:solidFill>
                <a:latin typeface="+mn-lt"/>
                <a:ea typeface="+mn-ea"/>
                <a:cs typeface="+mn-cs"/>
              </a:rPr>
              <a:t>sink strength </a:t>
            </a:r>
            <a:r>
              <a:rPr lang="en-US" sz="1200" kern="1200" dirty="0" smtClean="0">
                <a:solidFill>
                  <a:schemeClr val="tx1"/>
                </a:solidFill>
                <a:latin typeface="+mn-lt"/>
                <a:ea typeface="+mn-ea"/>
                <a:cs typeface="+mn-cs"/>
              </a:rPr>
              <a:t>directly impacts on photosynthetic rate</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we </a:t>
            </a:r>
            <a:r>
              <a:rPr lang="en-US" sz="1200" kern="1200" dirty="0" smtClean="0">
                <a:solidFill>
                  <a:schemeClr val="tx1"/>
                </a:solidFill>
                <a:latin typeface="+mn-lt"/>
                <a:ea typeface="+mn-ea"/>
                <a:cs typeface="+mn-cs"/>
              </a:rPr>
              <a:t>would expect all the parameters to be the same. </a:t>
            </a:r>
          </a:p>
          <a:p>
            <a:pPr marL="171450" indent="-171450">
              <a:buFont typeface="Arial"/>
              <a:buChar char="•"/>
            </a:pPr>
            <a:endParaRPr lang="en-US" sz="1200" kern="1200" dirty="0" smtClean="0">
              <a:solidFill>
                <a:schemeClr val="tx1"/>
              </a:solidFill>
              <a:latin typeface="+mn-lt"/>
              <a:ea typeface="+mn-ea"/>
              <a:cs typeface="+mn-cs"/>
            </a:endParaRPr>
          </a:p>
          <a:p>
            <a:pPr marL="171450" indent="-171450">
              <a:buFont typeface="Arial"/>
              <a:buChar char="•"/>
            </a:pPr>
            <a:r>
              <a:rPr lang="en-US" sz="1200" kern="1200" dirty="0" smtClean="0">
                <a:solidFill>
                  <a:schemeClr val="tx1"/>
                </a:solidFill>
                <a:latin typeface="+mn-lt"/>
                <a:ea typeface="+mn-ea"/>
                <a:cs typeface="+mn-cs"/>
              </a:rPr>
              <a:t>Other </a:t>
            </a:r>
            <a:r>
              <a:rPr lang="en-US" sz="1200" kern="1200" dirty="0" smtClean="0">
                <a:solidFill>
                  <a:schemeClr val="tx1"/>
                </a:solidFill>
                <a:latin typeface="+mn-lt"/>
                <a:ea typeface="+mn-ea"/>
                <a:cs typeface="+mn-cs"/>
              </a:rPr>
              <a:t>hypotheses for the sink limitation experiment are that the plants with reduced sink strength (smaller pots) would have:</a:t>
            </a:r>
          </a:p>
          <a:p>
            <a:pPr marL="171450" indent="-171450">
              <a:buFont typeface="Arial"/>
              <a:buChar char="•"/>
            </a:pPr>
            <a:r>
              <a:rPr lang="en-US" sz="1200" kern="1200" dirty="0" smtClean="0">
                <a:solidFill>
                  <a:schemeClr val="tx1"/>
                </a:solidFill>
                <a:latin typeface="+mn-lt"/>
                <a:ea typeface="+mn-ea"/>
                <a:cs typeface="+mn-cs"/>
              </a:rPr>
              <a:t>Most importantly, a lower </a:t>
            </a:r>
            <a:r>
              <a:rPr lang="en-US" sz="1200" kern="1200" dirty="0" err="1" smtClean="0">
                <a:solidFill>
                  <a:schemeClr val="tx1"/>
                </a:solidFill>
                <a:latin typeface="+mn-lt"/>
                <a:ea typeface="+mn-ea"/>
                <a:cs typeface="+mn-cs"/>
              </a:rPr>
              <a:t>utilisation</a:t>
            </a:r>
            <a:r>
              <a:rPr lang="en-US" sz="1200" kern="1200" dirty="0" smtClean="0">
                <a:solidFill>
                  <a:schemeClr val="tx1"/>
                </a:solidFill>
                <a:latin typeface="+mn-lt"/>
                <a:ea typeface="+mn-ea"/>
                <a:cs typeface="+mn-cs"/>
              </a:rPr>
              <a:t> rate (lower k). Under sink limitation, I would expect that the rate of conversion of </a:t>
            </a:r>
            <a:r>
              <a:rPr lang="en-US" sz="1200" kern="1200" dirty="0" err="1" smtClean="0">
                <a:solidFill>
                  <a:schemeClr val="tx1"/>
                </a:solidFill>
                <a:latin typeface="+mn-lt"/>
                <a:ea typeface="+mn-ea"/>
                <a:cs typeface="+mn-cs"/>
              </a:rPr>
              <a:t>photosynthate</a:t>
            </a:r>
            <a:r>
              <a:rPr lang="en-US" sz="1200" kern="1200" dirty="0" smtClean="0">
                <a:solidFill>
                  <a:schemeClr val="tx1"/>
                </a:solidFill>
                <a:latin typeface="+mn-lt"/>
                <a:ea typeface="+mn-ea"/>
                <a:cs typeface="+mn-cs"/>
              </a:rPr>
              <a:t> to biomass would slow down and the plant would increase its </a:t>
            </a:r>
            <a:r>
              <a:rPr lang="en-US" sz="1200" kern="1200" dirty="0" smtClean="0">
                <a:solidFill>
                  <a:schemeClr val="tx1"/>
                </a:solidFill>
                <a:latin typeface="+mn-lt"/>
                <a:ea typeface="+mn-ea"/>
                <a:cs typeface="+mn-cs"/>
              </a:rPr>
              <a:t>reserves.</a:t>
            </a:r>
            <a:r>
              <a:rPr lang="en-US" sz="1200" kern="1200" dirty="0" smtClean="0">
                <a:solidFill>
                  <a:schemeClr val="tx1"/>
                </a:solidFill>
                <a:latin typeface="+mn-lt"/>
                <a:ea typeface="+mn-ea"/>
                <a:cs typeface="+mn-cs"/>
              </a:rPr>
              <a:t> </a:t>
            </a:r>
          </a:p>
          <a:p>
            <a:pPr marL="171450" indent="-171450">
              <a:buFont typeface="Arial"/>
              <a:buChar char="•"/>
            </a:pPr>
            <a:r>
              <a:rPr lang="en-US" sz="1200" kern="1200" dirty="0" smtClean="0">
                <a:solidFill>
                  <a:schemeClr val="tx1"/>
                </a:solidFill>
                <a:latin typeface="+mn-lt"/>
                <a:ea typeface="+mn-ea"/>
                <a:cs typeface="+mn-cs"/>
              </a:rPr>
              <a:t>We are also </a:t>
            </a:r>
            <a:r>
              <a:rPr lang="en-US" sz="1200" kern="1200" dirty="0" err="1" smtClean="0">
                <a:solidFill>
                  <a:schemeClr val="tx1"/>
                </a:solidFill>
                <a:latin typeface="+mn-lt"/>
                <a:ea typeface="+mn-ea"/>
                <a:cs typeface="+mn-cs"/>
              </a:rPr>
              <a:t>hypothesising</a:t>
            </a:r>
            <a:r>
              <a:rPr lang="en-US" sz="1200" kern="1200" dirty="0" smtClean="0">
                <a:solidFill>
                  <a:schemeClr val="tx1"/>
                </a:solidFill>
                <a:latin typeface="+mn-lt"/>
                <a:ea typeface="+mn-ea"/>
                <a:cs typeface="+mn-cs"/>
              </a:rPr>
              <a:t> more C lost to respiration and less used for production (higher Y) - this is </a:t>
            </a:r>
            <a:r>
              <a:rPr lang="en-US" sz="1200" kern="1200" dirty="0" smtClean="0">
                <a:solidFill>
                  <a:schemeClr val="tx1"/>
                </a:solidFill>
                <a:latin typeface="+mn-lt"/>
                <a:ea typeface="+mn-ea"/>
                <a:cs typeface="+mn-cs"/>
              </a:rPr>
              <a:t>called </a:t>
            </a:r>
            <a:r>
              <a:rPr lang="en-US" sz="1200" kern="1200" dirty="0" smtClean="0">
                <a:solidFill>
                  <a:schemeClr val="tx1"/>
                </a:solidFill>
                <a:latin typeface="+mn-lt"/>
                <a:ea typeface="+mn-ea"/>
                <a:cs typeface="+mn-cs"/>
              </a:rPr>
              <a:t>“wasteful plant” hypothesis, whereby C taken up by the plant that is unable to be used for growth is returned to the atmosphere. </a:t>
            </a:r>
            <a:r>
              <a:rPr lang="en-US" sz="1200" kern="1200" dirty="0" smtClean="0">
                <a:solidFill>
                  <a:schemeClr val="tx1"/>
                </a:solidFill>
                <a:latin typeface="+mn-lt"/>
                <a:ea typeface="+mn-ea"/>
                <a:cs typeface="+mn-cs"/>
              </a:rPr>
              <a:t>However, it’s </a:t>
            </a:r>
            <a:r>
              <a:rPr lang="en-US" sz="1200" kern="1200" dirty="0" smtClean="0">
                <a:solidFill>
                  <a:schemeClr val="tx1"/>
                </a:solidFill>
                <a:latin typeface="+mn-lt"/>
                <a:ea typeface="+mn-ea"/>
                <a:cs typeface="+mn-cs"/>
              </a:rPr>
              <a:t>a questionable </a:t>
            </a:r>
            <a:r>
              <a:rPr lang="en-US" sz="1200" kern="1200" dirty="0" smtClean="0">
                <a:solidFill>
                  <a:schemeClr val="tx1"/>
                </a:solidFill>
                <a:latin typeface="+mn-lt"/>
                <a:ea typeface="+mn-ea"/>
                <a:cs typeface="+mn-cs"/>
              </a:rPr>
              <a:t>hypothesis.</a:t>
            </a:r>
            <a:r>
              <a:rPr lang="en-US"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marL="171450" indent="-171450">
              <a:buFont typeface="Arial"/>
              <a:buChar char="•"/>
            </a:pPr>
            <a:r>
              <a:rPr lang="en-US" sz="1200" dirty="0" smtClean="0"/>
              <a:t>Regarding the allocation fractions we would expect lower root allocations since the plants physically don’t have room to grow more roots. We would also expect allocation to roots to increase with time, due to limited resource availability.</a:t>
            </a:r>
            <a:endParaRPr lang="en-US" sz="1200" dirty="0"/>
          </a:p>
        </p:txBody>
      </p:sp>
      <p:sp>
        <p:nvSpPr>
          <p:cNvPr id="4" name="Slide Number Placeholder 3"/>
          <p:cNvSpPr>
            <a:spLocks noGrp="1"/>
          </p:cNvSpPr>
          <p:nvPr>
            <p:ph type="sldNum" sz="quarter" idx="10"/>
          </p:nvPr>
        </p:nvSpPr>
        <p:spPr/>
        <p:txBody>
          <a:bodyPr/>
          <a:lstStyle/>
          <a:p>
            <a:fld id="{C38BB264-6442-46C0-B15D-8B954A0DDF7F}" type="slidenum">
              <a:rPr lang="en-AU" smtClean="0"/>
              <a:t>23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let’s go back to our hypotheses list and start with the null hypothesis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test </a:t>
            </a:r>
            <a:r>
              <a:rPr lang="en-US" sz="1200" kern="1200" dirty="0" smtClean="0">
                <a:solidFill>
                  <a:schemeClr val="tx1"/>
                </a:solidFill>
                <a:latin typeface="+mn-lt"/>
                <a:ea typeface="+mn-ea"/>
                <a:cs typeface="+mn-cs"/>
              </a:rPr>
              <a:t>what if the parameters are fitted to all </a:t>
            </a:r>
            <a:r>
              <a:rPr lang="en-US" sz="1200" kern="1200" dirty="0" smtClean="0">
                <a:solidFill>
                  <a:schemeClr val="tx1"/>
                </a:solidFill>
                <a:latin typeface="+mn-lt"/>
                <a:ea typeface="+mn-ea"/>
                <a:cs typeface="+mn-cs"/>
              </a:rPr>
              <a:t>treatments </a:t>
            </a:r>
            <a:r>
              <a:rPr lang="en-US" sz="1200" kern="1200" dirty="0" smtClean="0">
                <a:solidFill>
                  <a:schemeClr val="tx1"/>
                </a:solidFill>
                <a:latin typeface="+mn-lt"/>
                <a:ea typeface="+mn-ea"/>
                <a:cs typeface="+mn-cs"/>
              </a:rPr>
              <a:t>at once (group 8 with pink color), and how far off would the parameters are for the </a:t>
            </a:r>
            <a:r>
              <a:rPr lang="en-US" sz="1200" kern="1200" dirty="0" smtClean="0">
                <a:solidFill>
                  <a:schemeClr val="tx1"/>
                </a:solidFill>
                <a:latin typeface="+mn-lt"/>
                <a:ea typeface="+mn-ea"/>
                <a:cs typeface="+mn-cs"/>
              </a:rPr>
              <a:t>individual </a:t>
            </a:r>
            <a:r>
              <a:rPr lang="en-US" sz="1200" kern="1200" dirty="0" smtClean="0">
                <a:solidFill>
                  <a:schemeClr val="tx1"/>
                </a:solidFill>
                <a:latin typeface="+mn-lt"/>
                <a:ea typeface="+mn-ea"/>
                <a:cs typeface="+mn-cs"/>
              </a:rPr>
              <a:t>treatments (other curves)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I </a:t>
            </a:r>
            <a:r>
              <a:rPr lang="en-US" sz="1200" kern="1200" dirty="0" smtClean="0">
                <a:solidFill>
                  <a:schemeClr val="tx1"/>
                </a:solidFill>
                <a:latin typeface="+mn-lt"/>
                <a:ea typeface="+mn-ea"/>
                <a:cs typeface="+mn-cs"/>
              </a:rPr>
              <a:t>just paste the </a:t>
            </a:r>
            <a:r>
              <a:rPr lang="en-US" sz="1200" kern="1200" dirty="0" smtClean="0">
                <a:solidFill>
                  <a:schemeClr val="tx1"/>
                </a:solidFill>
                <a:latin typeface="+mn-lt"/>
                <a:ea typeface="+mn-ea"/>
                <a:cs typeface="+mn-cs"/>
              </a:rPr>
              <a:t>results for two of</a:t>
            </a:r>
            <a:r>
              <a:rPr lang="en-US" sz="1200" kern="1200" baseline="0" dirty="0" smtClean="0">
                <a:solidFill>
                  <a:schemeClr val="tx1"/>
                </a:solidFill>
                <a:latin typeface="+mn-lt"/>
                <a:ea typeface="+mn-ea"/>
                <a:cs typeface="+mn-cs"/>
              </a:rPr>
              <a:t> the parameters (</a:t>
            </a:r>
            <a:r>
              <a:rPr lang="en-US" sz="1200" kern="1200" baseline="0" dirty="0" err="1" smtClean="0">
                <a:solidFill>
                  <a:schemeClr val="tx1"/>
                </a:solidFill>
                <a:latin typeface="+mn-lt"/>
                <a:ea typeface="+mn-ea"/>
                <a:cs typeface="+mn-cs"/>
              </a:rPr>
              <a:t>af</a:t>
            </a:r>
            <a:r>
              <a:rPr lang="en-US" sz="1200" kern="1200" baseline="0" dirty="0" smtClean="0">
                <a:solidFill>
                  <a:schemeClr val="tx1"/>
                </a:solidFill>
                <a:latin typeface="+mn-lt"/>
                <a:ea typeface="+mn-ea"/>
                <a:cs typeface="+mn-cs"/>
              </a:rPr>
              <a:t> and k) and all the parameters c</a:t>
            </a:r>
            <a:r>
              <a:rPr lang="en-US" sz="1200" kern="1200" dirty="0" smtClean="0">
                <a:solidFill>
                  <a:schemeClr val="tx1"/>
                </a:solidFill>
                <a:latin typeface="+mn-lt"/>
                <a:ea typeface="+mn-ea"/>
                <a:cs typeface="+mn-cs"/>
              </a:rPr>
              <a:t>learly demonstrate the null hypothesis to be wrong as there are significant variations between</a:t>
            </a:r>
            <a:r>
              <a:rPr lang="en-US" sz="1200" kern="1200" baseline="0" dirty="0" smtClean="0">
                <a:solidFill>
                  <a:schemeClr val="tx1"/>
                </a:solidFill>
                <a:latin typeface="+mn-lt"/>
                <a:ea typeface="+mn-ea"/>
                <a:cs typeface="+mn-cs"/>
              </a:rPr>
              <a:t> the parameters for different </a:t>
            </a:r>
            <a:r>
              <a:rPr lang="en-US" sz="1200" kern="1200" baseline="0" dirty="0" smtClean="0">
                <a:solidFill>
                  <a:schemeClr val="tx1"/>
                </a:solidFill>
                <a:latin typeface="+mn-lt"/>
                <a:ea typeface="+mn-ea"/>
                <a:cs typeface="+mn-cs"/>
              </a:rPr>
              <a:t>treatments as well as they vary </a:t>
            </a:r>
            <a:r>
              <a:rPr lang="en-US" sz="1200" kern="1200" baseline="0" dirty="0" smtClean="0">
                <a:solidFill>
                  <a:schemeClr val="tx1"/>
                </a:solidFill>
                <a:latin typeface="+mn-lt"/>
                <a:ea typeface="+mn-ea"/>
                <a:cs typeface="+mn-cs"/>
              </a:rPr>
              <a:t>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if we think about</a:t>
            </a:r>
            <a:r>
              <a:rPr lang="en-US" sz="1200" kern="1200" baseline="0" dirty="0" smtClean="0">
                <a:solidFill>
                  <a:schemeClr val="tx1"/>
                </a:solidFill>
                <a:latin typeface="+mn-lt"/>
                <a:ea typeface="+mn-ea"/>
                <a:cs typeface="+mn-cs"/>
              </a:rPr>
              <a:t> the other hypotheses we listed for k, Y and </a:t>
            </a:r>
            <a:r>
              <a:rPr lang="en-US" sz="1200" kern="1200" baseline="0" dirty="0" err="1" smtClean="0">
                <a:solidFill>
                  <a:schemeClr val="tx1"/>
                </a:solidFill>
                <a:latin typeface="+mn-lt"/>
                <a:ea typeface="+mn-ea"/>
                <a:cs typeface="+mn-cs"/>
              </a:rPr>
              <a:t>ar</a:t>
            </a:r>
            <a:r>
              <a:rPr lang="en-US" sz="1200" kern="1200" baseline="0" dirty="0" smtClean="0">
                <a:solidFill>
                  <a:schemeClr val="tx1"/>
                </a:solidFill>
                <a:latin typeface="+mn-lt"/>
                <a:ea typeface="+mn-ea"/>
                <a:cs typeface="+mn-cs"/>
              </a:rPr>
              <a:t>, it gets kind of mixed up with all these 7 treatments and becomes hard to draw the conclusions</a:t>
            </a: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Too many samples</a:t>
            </a:r>
            <a:r>
              <a:rPr lang="en-US" baseline="0" dirty="0" smtClean="0"/>
              <a:t> are not always helpful!</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the next thing we do is make groups of treatments to simplify the results with fewer number of treatment groups and see how we could interpret the outcomes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t>
            </a:r>
            <a:r>
              <a:rPr lang="en-US" dirty="0" smtClean="0"/>
              <a:t>are two of the examples</a:t>
            </a:r>
            <a:r>
              <a:rPr lang="en-US" baseline="0" dirty="0" smtClean="0"/>
              <a:t> having 3 and 4 cluster of groups in search of possible relationship between the sink strength and the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slide shows the utilization coefficient 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It is evident </a:t>
            </a:r>
            <a:r>
              <a:rPr lang="en-US" baseline="0" dirty="0" smtClean="0"/>
              <a:t>that utilization coefficient is </a:t>
            </a:r>
            <a:r>
              <a:rPr lang="en-US" baseline="0" dirty="0" smtClean="0"/>
              <a:t>proportional </a:t>
            </a:r>
            <a:r>
              <a:rPr lang="en-US" baseline="0" dirty="0" smtClean="0"/>
              <a:t>with sink strength, </a:t>
            </a:r>
            <a:r>
              <a:rPr lang="en-US" baseline="0" dirty="0" smtClean="0"/>
              <a:t>supports our hypothesis #1</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growth respiration coefficient 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There isn't any concrete relationship between sink strength and </a:t>
            </a:r>
            <a:r>
              <a:rPr lang="en-US" baseline="0" dirty="0" smtClean="0"/>
              <a:t>Y</a:t>
            </a:r>
            <a:r>
              <a:rPr lang="en-US" baseline="0" dirty="0" smtClean="0"/>
              <a:t>, which makes the </a:t>
            </a:r>
            <a:r>
              <a:rPr lang="en-US" sz="1200" dirty="0" smtClean="0"/>
              <a:t>“wasteful plant” hypothesis more questionable.</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root allocation fraction </a:t>
            </a:r>
            <a:r>
              <a:rPr lang="en-US" baseline="0" dirty="0" err="1" smtClean="0"/>
              <a:t>ar</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All the sink limited treatments have low root allocation </a:t>
            </a:r>
            <a:r>
              <a:rPr lang="en-US" baseline="0" dirty="0" smtClean="0"/>
              <a:t>fraction at the beginning, opposite to free seedling.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Also</a:t>
            </a:r>
            <a:r>
              <a:rPr lang="en-US" sz="1200" baseline="0" dirty="0" smtClean="0"/>
              <a:t> the a</a:t>
            </a:r>
            <a:r>
              <a:rPr lang="en-US" sz="1200" dirty="0" smtClean="0"/>
              <a:t>llocation to roots is increasing with time due to limited resource availability for the sink limited</a:t>
            </a:r>
            <a:r>
              <a:rPr lang="en-US" sz="1200" baseline="0" dirty="0" smtClean="0"/>
              <a:t> treatments</a:t>
            </a:r>
            <a:r>
              <a:rPr lang="en-US" sz="1200" dirty="0" smtClean="0"/>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result supports our hypothesis #3</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suggest substantial modification to the existing DA framework which we believe becomes an invaluable tool for quantifying carbon fluxes in experimental systems</a:t>
            </a:r>
          </a:p>
          <a:p>
            <a:pPr marL="171450" indent="-171450">
              <a:buFont typeface="Arial"/>
              <a:buChar char="•"/>
            </a:pPr>
            <a:r>
              <a:rPr lang="en-US" dirty="0" smtClean="0"/>
              <a:t>Our</a:t>
            </a:r>
            <a:r>
              <a:rPr lang="en-US" baseline="0" dirty="0" smtClean="0"/>
              <a:t> modeling effort improves the understanding of </a:t>
            </a:r>
            <a:r>
              <a:rPr lang="en-US" sz="1200" b="0" dirty="0" err="1" smtClean="0"/>
              <a:t>photosynthate</a:t>
            </a:r>
            <a:r>
              <a:rPr lang="en-US" sz="1200" b="0" dirty="0" smtClean="0"/>
              <a:t> allocation to growth vs. storage </a:t>
            </a:r>
          </a:p>
          <a:p>
            <a:pPr marL="171450" indent="-171450">
              <a:buFont typeface="Arial"/>
              <a:buChar char="•"/>
            </a:pPr>
            <a:r>
              <a:rPr lang="en-US" sz="1200" b="0" dirty="0" smtClean="0"/>
              <a:t>We </a:t>
            </a:r>
            <a:r>
              <a:rPr lang="en-US" sz="1200" b="0" dirty="0" smtClean="0"/>
              <a:t>estimate </a:t>
            </a:r>
            <a:r>
              <a:rPr lang="en-US" sz="1200" b="0" dirty="0" smtClean="0"/>
              <a:t>the storage pool from an</a:t>
            </a:r>
            <a:r>
              <a:rPr lang="en-US" sz="1200" b="0" baseline="0" dirty="0" smtClean="0"/>
              <a:t> experimental data and show that the storage pool </a:t>
            </a:r>
            <a:r>
              <a:rPr lang="en-US" sz="1200" dirty="0" smtClean="0"/>
              <a:t>is a significant portion of the total Carbon</a:t>
            </a:r>
            <a:r>
              <a:rPr lang="en-US" sz="1200" baseline="0" dirty="0" smtClean="0"/>
              <a:t> mass</a:t>
            </a:r>
          </a:p>
          <a:p>
            <a:pPr marL="171450" indent="-171450">
              <a:buFont typeface="Arial"/>
              <a:buChar char="•"/>
            </a:pPr>
            <a:r>
              <a:rPr lang="en-US" sz="1200" b="0" i="0" u="none" strike="noStrike" kern="1200" baseline="0" dirty="0" smtClean="0">
                <a:solidFill>
                  <a:schemeClr val="tx1"/>
                </a:solidFill>
                <a:latin typeface="+mn-lt"/>
                <a:ea typeface="+mn-ea"/>
                <a:cs typeface="+mn-cs"/>
              </a:rPr>
              <a:t>We allow the assimilation of tissue-level measurements, such as measurements of leaf photosynthesis and dark respiration, which provide important constraints on the carbon budget. </a:t>
            </a: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prove the null hypothesis to be wrong as there are significant variations between the allocation fractions for different treatments </a:t>
            </a:r>
            <a:r>
              <a:rPr lang="en-US" sz="1200" dirty="0" smtClean="0"/>
              <a:t>and they also vary over </a:t>
            </a:r>
            <a:r>
              <a:rPr lang="en-US" sz="1200" dirty="0" smtClean="0"/>
              <a:t>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establish the relationships between various allocation fractions </a:t>
            </a:r>
            <a:r>
              <a:rPr lang="en-US" sz="1200" dirty="0" smtClean="0"/>
              <a:t>and </a:t>
            </a:r>
            <a:r>
              <a:rPr lang="en-US" sz="1200" dirty="0" smtClean="0"/>
              <a:t>sink limited </a:t>
            </a:r>
            <a:r>
              <a:rPr lang="en-US" sz="1200" dirty="0" smtClean="0"/>
              <a:t>conditions </a:t>
            </a:r>
            <a:endParaRPr lang="en-US" sz="120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b="0" dirty="0" smtClean="0"/>
              <a:t>So</a:t>
            </a:r>
            <a:r>
              <a:rPr lang="en-US" sz="1200" b="0" baseline="0" dirty="0" smtClean="0"/>
              <a:t> here is the typical carbon flow chart.</a:t>
            </a:r>
          </a:p>
          <a:p>
            <a:pPr marL="171450" indent="-171450">
              <a:buFont typeface="Arial"/>
              <a:buChar char="•"/>
            </a:pPr>
            <a:r>
              <a:rPr lang="en-US" sz="1200" b="0" baseline="0" dirty="0" smtClean="0"/>
              <a:t>And what we are suggesting is inserting an extra box of storage in </a:t>
            </a:r>
            <a:r>
              <a:rPr lang="en-US" sz="1200" b="0" baseline="0" dirty="0" smtClean="0"/>
              <a:t>this </a:t>
            </a:r>
            <a:r>
              <a:rPr lang="en-US" sz="1200" b="0" baseline="0" dirty="0" smtClean="0"/>
              <a:t>Carbon flow diagram to see how much is stored and when??</a:t>
            </a:r>
          </a:p>
          <a:p>
            <a:pPr marL="171450" indent="-171450">
              <a:buFont typeface="Arial"/>
              <a:buChar char="•"/>
            </a:pPr>
            <a:endParaRPr lang="en-US" sz="1200" b="0" baseline="0" dirty="0" smtClean="0"/>
          </a:p>
          <a:p>
            <a:pPr marL="171450" indent="-171450">
              <a:buFont typeface="Arial"/>
              <a:buChar char="•"/>
            </a:pPr>
            <a:r>
              <a:rPr lang="en-US" dirty="0" smtClean="0"/>
              <a:t>A lack of both empirical data and theoretical understanding currently hampers the ability to quantify this storage box. </a:t>
            </a:r>
          </a:p>
          <a:p>
            <a:pPr marL="171450" indent="-171450">
              <a:buFont typeface="Arial"/>
              <a:buChar char="•"/>
            </a:pPr>
            <a:r>
              <a:rPr lang="en-US" dirty="0" smtClean="0"/>
              <a:t>So we are trying to address both the gaps</a:t>
            </a:r>
            <a:r>
              <a:rPr lang="en-US" baseline="0" dirty="0" smtClean="0"/>
              <a:t> to </a:t>
            </a:r>
            <a:r>
              <a:rPr lang="en-US" dirty="0" smtClean="0"/>
              <a:t>infer empirical growth-storage patterns using </a:t>
            </a:r>
            <a:r>
              <a:rPr lang="en-US" b="0" dirty="0" smtClean="0"/>
              <a:t>novel data assimilation technique applied </a:t>
            </a:r>
            <a:r>
              <a:rPr lang="en-US" dirty="0" smtClean="0"/>
              <a:t>to results from an</a:t>
            </a:r>
            <a:r>
              <a:rPr lang="en-US" baseline="0" dirty="0" smtClean="0"/>
              <a:t> </a:t>
            </a:r>
            <a:r>
              <a:rPr lang="en-US" dirty="0" smtClean="0"/>
              <a:t>experiment on Australian woody species.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Now here is the most important</a:t>
            </a:r>
            <a:r>
              <a:rPr lang="en-US" baseline="0" dirty="0" smtClean="0"/>
              <a:t> slide for us to discuss with you and ask for your suggestions</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We were trying to estimate the leaf turnover to insert that in the model as an</a:t>
            </a:r>
            <a:r>
              <a:rPr lang="en-US" baseline="0" dirty="0" smtClean="0"/>
              <a:t> input</a:t>
            </a:r>
          </a:p>
          <a:p>
            <a:pPr marL="171450" indent="-171450">
              <a:buFont typeface="Arial"/>
              <a:buChar char="•"/>
            </a:pPr>
            <a:r>
              <a:rPr lang="en-US" baseline="0" dirty="0" smtClean="0"/>
              <a:t>So this is the typical leaf count curve for the treatments and we were thinking to count the leaf turnover from the green dashed area assuming that after certain time new leaves don</a:t>
            </a:r>
            <a:r>
              <a:rPr lang="uk-UA" baseline="0" dirty="0" smtClean="0"/>
              <a:t>’</a:t>
            </a:r>
            <a:r>
              <a:rPr lang="en-US" baseline="0" dirty="0" smtClean="0"/>
              <a:t>t grow, however which might not be the case in real field!!!</a:t>
            </a:r>
          </a:p>
          <a:p>
            <a:pPr marL="171450" indent="-171450">
              <a:buFont typeface="Arial"/>
              <a:buChar char="•"/>
            </a:pPr>
            <a:r>
              <a:rPr lang="en-US" baseline="0" dirty="0" smtClean="0"/>
              <a:t>So does it make any sense to use this curve to estimate leaf turnover??</a:t>
            </a:r>
          </a:p>
          <a:p>
            <a:pPr marL="171450" indent="-171450">
              <a:buFont typeface="Arial"/>
              <a:buChar char="•"/>
            </a:pPr>
            <a:r>
              <a:rPr lang="en-US" baseline="0" dirty="0" smtClean="0"/>
              <a:t>So can we assume that after certain period leaves didn’t grow at all??</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were thinking about taking into account of SLA changes over time</a:t>
            </a:r>
          </a:p>
          <a:p>
            <a:pPr marL="171450" indent="-171450">
              <a:buFont typeface="Arial"/>
              <a:buChar char="•"/>
            </a:pPr>
            <a:r>
              <a:rPr lang="en-US" sz="1200" kern="1200" baseline="0" dirty="0" smtClean="0">
                <a:solidFill>
                  <a:schemeClr val="tx1"/>
                </a:solidFill>
                <a:latin typeface="+mn-lt"/>
                <a:ea typeface="+mn-ea"/>
                <a:cs typeface="+mn-cs"/>
              </a:rPr>
              <a:t>And when we plot the data from gas exchange from march to may we got something like this, that shows clear evidence of SLA changes over time</a:t>
            </a:r>
          </a:p>
          <a:p>
            <a:pPr marL="171450" indent="-171450">
              <a:buFont typeface="Arial"/>
              <a:buChar char="•"/>
            </a:pPr>
            <a:r>
              <a:rPr lang="en-US" sz="1200" kern="1200" baseline="0" dirty="0" smtClean="0">
                <a:solidFill>
                  <a:schemeClr val="tx1"/>
                </a:solidFill>
                <a:latin typeface="+mn-lt"/>
                <a:ea typeface="+mn-ea"/>
                <a:cs typeface="+mn-cs"/>
              </a:rPr>
              <a:t>However, we couldn’t figure out from where did these curves actually start from at the beginning of the experiment??</a:t>
            </a:r>
          </a:p>
          <a:p>
            <a:pPr marL="171450" indent="-171450">
              <a:buFont typeface="Arial"/>
              <a:buChar char="•"/>
            </a:pPr>
            <a:r>
              <a:rPr lang="en-US" sz="1200" kern="1200" baseline="0" dirty="0" smtClean="0">
                <a:solidFill>
                  <a:schemeClr val="tx1"/>
                </a:solidFill>
                <a:latin typeface="+mn-lt"/>
                <a:ea typeface="+mn-ea"/>
                <a:cs typeface="+mn-cs"/>
              </a:rPr>
              <a:t>Do they start from the bottom or top or somewhere in the middle and then follow the arrows??</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32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Finally</a:t>
            </a:r>
            <a:r>
              <a:rPr lang="en-US" baseline="0" dirty="0" smtClean="0"/>
              <a:t> we are thinking of using alternative model setup and that could be worth giving a try where we have the storage pool is partitioned from the growth pool??</a:t>
            </a:r>
          </a:p>
          <a:p>
            <a:pPr marL="171450" indent="-171450">
              <a:buFont typeface="Arial"/>
              <a:buChar char="•"/>
            </a:pPr>
            <a:r>
              <a:rPr lang="en-US" baseline="0" dirty="0" smtClean="0"/>
              <a:t>Any comments on this framework??</a:t>
            </a:r>
          </a:p>
        </p:txBody>
      </p:sp>
      <p:sp>
        <p:nvSpPr>
          <p:cNvPr id="4" name="Slide Number Placeholder 3"/>
          <p:cNvSpPr>
            <a:spLocks noGrp="1"/>
          </p:cNvSpPr>
          <p:nvPr>
            <p:ph type="sldNum" sz="quarter" idx="10"/>
          </p:nvPr>
        </p:nvSpPr>
        <p:spPr/>
        <p:txBody>
          <a:bodyPr/>
          <a:lstStyle/>
          <a:p>
            <a:fld id="{C38BB264-6442-46C0-B15D-8B954A0DDF7F}" type="slidenum">
              <a:rPr lang="en-AU" smtClean="0"/>
              <a:t>33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0" indent="0" algn="just">
              <a:buFont typeface="Arial"/>
              <a:buNone/>
            </a:pPr>
            <a:r>
              <a:rPr lang="en-US" sz="1200" b="0" i="0" u="none" strike="noStrike" kern="1200" baseline="0" dirty="0" smtClean="0">
                <a:solidFill>
                  <a:schemeClr val="tx1"/>
                </a:solidFill>
                <a:latin typeface="+mn-lt"/>
                <a:ea typeface="+mn-ea"/>
                <a:cs typeface="+mn-cs"/>
              </a:rPr>
              <a:t>Now lets talk about the </a:t>
            </a:r>
            <a:r>
              <a:rPr lang="en-US" sz="1200" b="0" i="0" u="none" strike="noStrike" kern="1200" baseline="0" dirty="0" smtClean="0">
                <a:solidFill>
                  <a:schemeClr val="tx1"/>
                </a:solidFill>
                <a:latin typeface="+mn-lt"/>
                <a:ea typeface="+mn-ea"/>
                <a:cs typeface="+mn-cs"/>
              </a:rPr>
              <a:t>technique. Here </a:t>
            </a:r>
            <a:r>
              <a:rPr lang="en-US" sz="1200" b="0" i="0" u="none" strike="noStrike" kern="1200" baseline="0" dirty="0" smtClean="0">
                <a:solidFill>
                  <a:schemeClr val="tx1"/>
                </a:solidFill>
                <a:latin typeface="+mn-lt"/>
                <a:ea typeface="+mn-ea"/>
                <a:cs typeface="+mn-cs"/>
              </a:rPr>
              <a:t>is the conceptual model framework for data </a:t>
            </a:r>
            <a:r>
              <a:rPr lang="en-US" sz="1200" b="0" i="0" u="none" strike="noStrike" kern="1200" baseline="0" dirty="0" smtClean="0">
                <a:solidFill>
                  <a:schemeClr val="tx1"/>
                </a:solidFill>
                <a:latin typeface="+mn-lt"/>
                <a:ea typeface="+mn-ea"/>
                <a:cs typeface="+mn-cs"/>
              </a:rPr>
              <a:t>assimilation where Model is the center piece. And then all </a:t>
            </a:r>
            <a:r>
              <a:rPr lang="en-US" sz="1200" b="0" i="0" u="none" strike="noStrike" kern="1200" baseline="0" dirty="0" smtClean="0">
                <a:solidFill>
                  <a:schemeClr val="tx1"/>
                </a:solidFill>
                <a:latin typeface="+mn-lt"/>
                <a:ea typeface="+mn-ea"/>
                <a:cs typeface="+mn-cs"/>
              </a:rPr>
              <a:t>models require inputs, including measurements of driver variables, estimates of state </a:t>
            </a:r>
            <a:r>
              <a:rPr lang="en-US" sz="1200" b="0" i="0" u="none" strike="noStrike" kern="1200" baseline="0" dirty="0" smtClean="0">
                <a:solidFill>
                  <a:schemeClr val="tx1"/>
                </a:solidFill>
                <a:latin typeface="+mn-lt"/>
                <a:ea typeface="+mn-ea"/>
                <a:cs typeface="+mn-cs"/>
              </a:rPr>
              <a:t>variables, </a:t>
            </a:r>
            <a:r>
              <a:rPr lang="en-US" sz="1200" b="0" i="0" u="none" strike="noStrike" kern="1200" baseline="0" dirty="0" smtClean="0">
                <a:solidFill>
                  <a:schemeClr val="tx1"/>
                </a:solidFill>
                <a:latin typeface="+mn-lt"/>
                <a:ea typeface="+mn-ea"/>
                <a:cs typeface="+mn-cs"/>
              </a:rPr>
              <a:t>and parameters which govern how model </a:t>
            </a:r>
            <a:r>
              <a:rPr lang="en-US" sz="1200" b="0" i="0" u="none" strike="noStrike" kern="1200" baseline="0" dirty="0" smtClean="0">
                <a:solidFill>
                  <a:schemeClr val="tx1"/>
                </a:solidFill>
                <a:latin typeface="+mn-lt"/>
                <a:ea typeface="+mn-ea"/>
                <a:cs typeface="+mn-cs"/>
              </a:rPr>
              <a:t>predicts. Data </a:t>
            </a:r>
            <a:r>
              <a:rPr lang="en-US" sz="1200" b="0" i="0" u="none" strike="noStrike" kern="1200" baseline="0" dirty="0" smtClean="0">
                <a:solidFill>
                  <a:schemeClr val="tx1"/>
                </a:solidFill>
                <a:latin typeface="+mn-lt"/>
                <a:ea typeface="+mn-ea"/>
                <a:cs typeface="+mn-cs"/>
              </a:rPr>
              <a:t>assimilation is the systematic combination of measurements with the model to </a:t>
            </a:r>
            <a:r>
              <a:rPr lang="en-US" dirty="0" smtClean="0"/>
              <a:t>better estimate system dynamics</a:t>
            </a:r>
            <a:r>
              <a:rPr lang="en-US" baseline="0" dirty="0" smtClean="0"/>
              <a:t>, i.e. </a:t>
            </a:r>
            <a:r>
              <a:rPr lang="en-US" sz="1200" b="0" i="0" u="none" strike="noStrike" kern="1200" baseline="0" dirty="0" smtClean="0">
                <a:solidFill>
                  <a:schemeClr val="tx1"/>
                </a:solidFill>
                <a:latin typeface="+mn-lt"/>
                <a:ea typeface="+mn-ea"/>
                <a:cs typeface="+mn-cs"/>
              </a:rPr>
              <a:t>estimate parameters and </a:t>
            </a:r>
            <a:r>
              <a:rPr lang="en-US" sz="1200" b="0" i="0" u="none" strike="noStrike" kern="1200" baseline="0" dirty="0" smtClean="0">
                <a:solidFill>
                  <a:schemeClr val="tx1"/>
                </a:solidFill>
                <a:latin typeface="+mn-lt"/>
                <a:ea typeface="+mn-ea"/>
                <a:cs typeface="+mn-cs"/>
              </a:rPr>
              <a:t>forecast state </a:t>
            </a:r>
            <a:r>
              <a:rPr lang="en-US" sz="1200" b="0" i="0" u="none" strike="noStrike" kern="1200" baseline="0" dirty="0" smtClean="0">
                <a:solidFill>
                  <a:schemeClr val="tx1"/>
                </a:solidFill>
                <a:latin typeface="+mn-lt"/>
                <a:ea typeface="+mn-ea"/>
                <a:cs typeface="+mn-cs"/>
              </a:rPr>
              <a:t>variables. DA </a:t>
            </a:r>
            <a:r>
              <a:rPr lang="en-US" sz="1200" b="0" i="0" u="none" strike="noStrike" kern="1200" baseline="0" dirty="0" smtClean="0">
                <a:solidFill>
                  <a:schemeClr val="tx1"/>
                </a:solidFill>
                <a:latin typeface="+mn-lt"/>
                <a:ea typeface="+mn-ea"/>
                <a:cs typeface="+mn-cs"/>
              </a:rPr>
              <a:t>is the process of finding the model representation that is most consistent with </a:t>
            </a:r>
            <a:r>
              <a:rPr lang="en-US" sz="1200" b="0" i="0" u="none" strike="noStrike" kern="1200" baseline="0" dirty="0" smtClean="0">
                <a:solidFill>
                  <a:schemeClr val="tx1"/>
                </a:solidFill>
                <a:latin typeface="+mn-lt"/>
                <a:ea typeface="+mn-ea"/>
                <a:cs typeface="+mn-cs"/>
              </a:rPr>
              <a:t>observations. The </a:t>
            </a:r>
            <a:r>
              <a:rPr lang="en-US" sz="1200" b="0" i="0" u="none" strike="noStrike" kern="1200" baseline="0" dirty="0" smtClean="0">
                <a:solidFill>
                  <a:schemeClr val="tx1"/>
                </a:solidFill>
                <a:latin typeface="+mn-lt"/>
                <a:ea typeface="+mn-ea"/>
                <a:cs typeface="+mn-cs"/>
              </a:rPr>
              <a:t>model organizes and propagates forward information from previous </a:t>
            </a:r>
            <a:r>
              <a:rPr lang="en-US" sz="1200" b="0" i="0" u="none" strike="noStrike" kern="1200" baseline="0" dirty="0" smtClean="0">
                <a:solidFill>
                  <a:schemeClr val="tx1"/>
                </a:solidFill>
                <a:latin typeface="+mn-lt"/>
                <a:ea typeface="+mn-ea"/>
                <a:cs typeface="+mn-cs"/>
              </a:rPr>
              <a:t>observations. When </a:t>
            </a:r>
            <a:r>
              <a:rPr lang="en-US" sz="1200" b="0" i="0" u="none" strike="noStrike" kern="1200" baseline="0" dirty="0" smtClean="0">
                <a:solidFill>
                  <a:schemeClr val="tx1"/>
                </a:solidFill>
                <a:latin typeface="+mn-lt"/>
                <a:ea typeface="+mn-ea"/>
                <a:cs typeface="+mn-cs"/>
              </a:rPr>
              <a:t>new information becomes available, the </a:t>
            </a:r>
            <a:r>
              <a:rPr lang="en-US" sz="1200" b="0" i="0" u="none" strike="noStrike" kern="1200" baseline="0" dirty="0" smtClean="0">
                <a:solidFill>
                  <a:schemeClr val="tx1"/>
                </a:solidFill>
                <a:latin typeface="+mn-lt"/>
                <a:ea typeface="+mn-ea"/>
                <a:cs typeface="+mn-cs"/>
              </a:rPr>
              <a:t>predictions of </a:t>
            </a:r>
            <a:r>
              <a:rPr lang="en-US" sz="1200" b="0" i="0" u="none" strike="noStrike" kern="1200" baseline="0" dirty="0" smtClean="0">
                <a:solidFill>
                  <a:schemeClr val="tx1"/>
                </a:solidFill>
                <a:latin typeface="+mn-lt"/>
                <a:ea typeface="+mn-ea"/>
                <a:cs typeface="+mn-cs"/>
              </a:rPr>
              <a:t>the model </a:t>
            </a:r>
            <a:r>
              <a:rPr lang="en-US" dirty="0" smtClean="0"/>
              <a:t>are then corrected comparing with the observations</a:t>
            </a:r>
            <a:r>
              <a:rPr lang="en-US" sz="1200" b="0" i="0" u="none" strike="noStrike" kern="1200" baseline="0" dirty="0" smtClean="0">
                <a:solidFill>
                  <a:schemeClr val="tx1"/>
                </a:solidFill>
                <a:latin typeface="+mn-lt"/>
                <a:ea typeface="+mn-ea"/>
                <a:cs typeface="+mn-cs"/>
              </a:rPr>
              <a:t>. If we setup a </a:t>
            </a:r>
            <a:r>
              <a:rPr lang="en-US" sz="1200" b="0" i="0" u="none" strike="noStrike" kern="1200" baseline="0" dirty="0" smtClean="0">
                <a:solidFill>
                  <a:schemeClr val="tx1"/>
                </a:solidFill>
                <a:latin typeface="+mn-lt"/>
                <a:ea typeface="+mn-ea"/>
                <a:cs typeface="+mn-cs"/>
              </a:rPr>
              <a:t>poor model </a:t>
            </a:r>
            <a:r>
              <a:rPr lang="en-US" sz="1200" b="0" i="0" u="none" strike="noStrike" kern="1200" baseline="0" dirty="0" smtClean="0">
                <a:solidFill>
                  <a:schemeClr val="tx1"/>
                </a:solidFill>
                <a:latin typeface="+mn-lt"/>
                <a:ea typeface="+mn-ea"/>
                <a:cs typeface="+mn-cs"/>
              </a:rPr>
              <a:t>then that will </a:t>
            </a:r>
            <a:r>
              <a:rPr lang="en-US" sz="1200" b="0" i="0" u="none" strike="noStrike" kern="1200" baseline="0" dirty="0" smtClean="0">
                <a:solidFill>
                  <a:schemeClr val="tx1"/>
                </a:solidFill>
                <a:latin typeface="+mn-lt"/>
                <a:ea typeface="+mn-ea"/>
                <a:cs typeface="+mn-cs"/>
              </a:rPr>
              <a:t>drift and will be frequently and heavily </a:t>
            </a:r>
            <a:r>
              <a:rPr lang="en-US" sz="1200" b="0" i="0" u="none" strike="noStrike" kern="1200" baseline="0" dirty="0" smtClean="0">
                <a:solidFill>
                  <a:schemeClr val="tx1"/>
                </a:solidFill>
                <a:latin typeface="+mn-lt"/>
                <a:ea typeface="+mn-ea"/>
                <a:cs typeface="+mn-cs"/>
              </a:rPr>
              <a:t>corrected, on the other hand, an </a:t>
            </a:r>
            <a:r>
              <a:rPr lang="en-US" sz="1200" b="0" i="0" u="none" strike="noStrike" kern="1200" baseline="0" dirty="0" smtClean="0">
                <a:solidFill>
                  <a:schemeClr val="tx1"/>
                </a:solidFill>
                <a:latin typeface="+mn-lt"/>
                <a:ea typeface="+mn-ea"/>
                <a:cs typeface="+mn-cs"/>
              </a:rPr>
              <a:t>effective model will require little </a:t>
            </a:r>
            <a:r>
              <a:rPr lang="en-US" sz="1200" b="0" i="0" u="none" strike="noStrike" kern="1200" baseline="0" dirty="0" smtClean="0">
                <a:solidFill>
                  <a:schemeClr val="tx1"/>
                </a:solidFill>
                <a:latin typeface="+mn-lt"/>
                <a:ea typeface="+mn-ea"/>
                <a:cs typeface="+mn-cs"/>
              </a:rPr>
              <a:t>correction </a:t>
            </a:r>
            <a:r>
              <a:rPr lang="en-US" sz="1200" b="0" i="0" u="none" strike="noStrike" kern="1200" baseline="0" dirty="0" smtClean="0">
                <a:solidFill>
                  <a:schemeClr val="tx1"/>
                </a:solidFill>
                <a:latin typeface="+mn-lt"/>
                <a:ea typeface="+mn-ea"/>
                <a:cs typeface="+mn-cs"/>
              </a:rPr>
              <a:t>by observations. </a:t>
            </a:r>
            <a:r>
              <a:rPr lang="en-US" sz="1200" b="0" i="0" u="none" strike="noStrike" kern="1200" baseline="0" dirty="0" smtClean="0">
                <a:solidFill>
                  <a:schemeClr val="tx1"/>
                </a:solidFill>
                <a:latin typeface="+mn-lt"/>
                <a:ea typeface="+mn-ea"/>
                <a:cs typeface="+mn-cs"/>
              </a:rPr>
              <a:t> However</a:t>
            </a:r>
            <a:r>
              <a:rPr lang="en-US" sz="1200" b="0" i="0" u="none" strike="noStrike" kern="1200" baseline="0" dirty="0" smtClean="0">
                <a:solidFill>
                  <a:schemeClr val="tx1"/>
                </a:solidFill>
                <a:latin typeface="+mn-lt"/>
                <a:ea typeface="+mn-ea"/>
                <a:cs typeface="+mn-cs"/>
              </a:rPr>
              <a:t>, it is not simply a question of fitting the model to the new data, as the assimilation process must also conserve the information provided by the model itself and by previous </a:t>
            </a:r>
            <a:r>
              <a:rPr lang="en-US" sz="1200" b="0" i="0" u="none" strike="noStrike" kern="1200" baseline="0" dirty="0" smtClean="0">
                <a:solidFill>
                  <a:schemeClr val="tx1"/>
                </a:solidFill>
                <a:latin typeface="+mn-lt"/>
                <a:ea typeface="+mn-ea"/>
                <a:cs typeface="+mn-cs"/>
              </a:rPr>
              <a:t>observations. </a:t>
            </a:r>
            <a:r>
              <a:rPr lang="en-US" dirty="0" smtClean="0"/>
              <a:t>A </a:t>
            </a:r>
            <a:r>
              <a:rPr lang="en-US" dirty="0" smtClean="0"/>
              <a:t>significant advantage of the DA framework is that it quantifies uncertainty around the estimates in addition to giving best </a:t>
            </a:r>
            <a:r>
              <a:rPr lang="en-US" dirty="0" smtClean="0"/>
              <a:t>values. </a:t>
            </a:r>
            <a:r>
              <a:rPr lang="en-US" sz="1200" b="0" i="0" u="none" strike="noStrike" kern="1200" baseline="0" dirty="0" smtClean="0">
                <a:solidFill>
                  <a:schemeClr val="tx1"/>
                </a:solidFill>
                <a:latin typeface="+mn-lt"/>
                <a:ea typeface="+mn-ea"/>
                <a:cs typeface="+mn-cs"/>
              </a:rPr>
              <a:t>There </a:t>
            </a:r>
            <a:r>
              <a:rPr lang="en-US" sz="1200" b="0" i="0" u="none" strike="noStrike" kern="1200" baseline="0" dirty="0" smtClean="0">
                <a:solidFill>
                  <a:schemeClr val="tx1"/>
                </a:solidFill>
                <a:latin typeface="+mn-lt"/>
                <a:ea typeface="+mn-ea"/>
                <a:cs typeface="+mn-cs"/>
              </a:rPr>
              <a:t>are numerous DA techniques available like MCMC, </a:t>
            </a:r>
            <a:r>
              <a:rPr lang="en-US" sz="1200" b="0" i="0" u="none" strike="noStrike" kern="1200" baseline="0" dirty="0" err="1" smtClean="0">
                <a:solidFill>
                  <a:schemeClr val="tx1"/>
                </a:solidFill>
                <a:latin typeface="+mn-lt"/>
                <a:ea typeface="+mn-ea"/>
                <a:cs typeface="+mn-cs"/>
              </a:rPr>
              <a:t>Kelman</a:t>
            </a:r>
            <a:r>
              <a:rPr lang="en-US" sz="1200" b="0" i="0" u="none" strike="noStrike" kern="1200" baseline="0" dirty="0" smtClean="0">
                <a:solidFill>
                  <a:schemeClr val="tx1"/>
                </a:solidFill>
                <a:latin typeface="+mn-lt"/>
                <a:ea typeface="+mn-ea"/>
                <a:cs typeface="+mn-cs"/>
              </a:rPr>
              <a:t> Filtering, 3D-Var, 4D-Var etc. </a:t>
            </a:r>
            <a:r>
              <a:rPr lang="en-US" sz="1200" b="0" i="0" u="none" strike="noStrike" kern="1200" baseline="0" dirty="0" smtClean="0">
                <a:solidFill>
                  <a:schemeClr val="tx1"/>
                </a:solidFill>
                <a:latin typeface="+mn-lt"/>
                <a:ea typeface="+mn-ea"/>
                <a:cs typeface="+mn-cs"/>
              </a:rPr>
              <a:t>We </a:t>
            </a:r>
            <a:r>
              <a:rPr lang="en-US" sz="1200" b="0" i="0" u="none" strike="noStrike" kern="1200" baseline="0" dirty="0" smtClean="0">
                <a:solidFill>
                  <a:schemeClr val="tx1"/>
                </a:solidFill>
                <a:latin typeface="+mn-lt"/>
                <a:ea typeface="+mn-ea"/>
                <a:cs typeface="+mn-cs"/>
              </a:rPr>
              <a:t>have chosen the general </a:t>
            </a:r>
            <a:r>
              <a:rPr lang="en-US" sz="1200" b="0" i="0" u="none" strike="noStrike" kern="1200" baseline="0" dirty="0" err="1" smtClean="0">
                <a:solidFill>
                  <a:schemeClr val="tx1"/>
                </a:solidFill>
                <a:latin typeface="+mn-lt"/>
                <a:ea typeface="+mn-ea"/>
                <a:cs typeface="+mn-cs"/>
              </a:rPr>
              <a:t>Marcov</a:t>
            </a:r>
            <a:r>
              <a:rPr lang="en-US" sz="1200" b="0" i="0" u="none" strike="noStrike" kern="1200" baseline="0" dirty="0" smtClean="0">
                <a:solidFill>
                  <a:schemeClr val="tx1"/>
                </a:solidFill>
                <a:latin typeface="+mn-lt"/>
                <a:ea typeface="+mn-ea"/>
                <a:cs typeface="+mn-cs"/>
              </a:rPr>
              <a:t> chain Monte Carlo </a:t>
            </a:r>
            <a:r>
              <a:rPr lang="en-US" sz="1200" b="0" i="0" u="none" strike="noStrike" kern="1200" baseline="0" dirty="0" smtClean="0">
                <a:solidFill>
                  <a:schemeClr val="tx1"/>
                </a:solidFill>
                <a:latin typeface="+mn-lt"/>
                <a:ea typeface="+mn-ea"/>
                <a:cs typeface="+mn-cs"/>
              </a:rPr>
              <a:t>method. This </a:t>
            </a:r>
            <a:r>
              <a:rPr lang="en-US" sz="1200" b="0" i="0" u="none" strike="noStrike" kern="1200" baseline="0" dirty="0" smtClean="0">
                <a:solidFill>
                  <a:schemeClr val="tx1"/>
                </a:solidFill>
                <a:latin typeface="+mn-lt"/>
                <a:ea typeface="+mn-ea"/>
                <a:cs typeface="+mn-cs"/>
              </a:rPr>
              <a:t>is the simplest one from all available algorithms and are easier to computationally </a:t>
            </a:r>
            <a:r>
              <a:rPr lang="en-US" sz="1200" b="0" i="0" u="none" strike="noStrike" kern="1200" baseline="0" dirty="0" smtClean="0">
                <a:solidFill>
                  <a:schemeClr val="tx1"/>
                </a:solidFill>
                <a:latin typeface="+mn-lt"/>
                <a:ea typeface="+mn-ea"/>
                <a:cs typeface="+mn-cs"/>
              </a:rPr>
              <a:t>implement. Because </a:t>
            </a:r>
            <a:r>
              <a:rPr lang="en-US" sz="1200" b="0" i="0" u="none" strike="noStrike" kern="1200" baseline="0" dirty="0" smtClean="0">
                <a:solidFill>
                  <a:schemeClr val="tx1"/>
                </a:solidFill>
                <a:latin typeface="+mn-lt"/>
                <a:ea typeface="+mn-ea"/>
                <a:cs typeface="+mn-cs"/>
              </a:rPr>
              <a:t>of the applicability of MCMC across the biological, mathematical, and physical sciences and its rich history, MCMC has become a universal </a:t>
            </a:r>
            <a:r>
              <a:rPr lang="en-US" sz="1200" b="0" i="0" u="none" strike="noStrike" kern="1200" baseline="0" dirty="0" smtClean="0">
                <a:solidFill>
                  <a:schemeClr val="tx1"/>
                </a:solidFill>
                <a:latin typeface="+mn-lt"/>
                <a:ea typeface="+mn-ea"/>
                <a:cs typeface="+mn-cs"/>
              </a:rPr>
              <a:t>algorithm. The </a:t>
            </a:r>
            <a:r>
              <a:rPr lang="en-US" sz="1200" b="0" i="0" u="none" strike="noStrike" kern="1200" baseline="0" dirty="0" smtClean="0">
                <a:solidFill>
                  <a:schemeClr val="tx1"/>
                </a:solidFill>
                <a:latin typeface="+mn-lt"/>
                <a:ea typeface="+mn-ea"/>
                <a:cs typeface="+mn-cs"/>
              </a:rPr>
              <a:t>disadvantage is that it may require more model evaluations and computational time as this algorithm considers all of the data for every </a:t>
            </a:r>
            <a:r>
              <a:rPr lang="en-US" sz="1200" b="0" i="0" u="none" strike="noStrike" kern="1200" baseline="0" dirty="0" smtClean="0">
                <a:solidFill>
                  <a:schemeClr val="tx1"/>
                </a:solidFill>
                <a:latin typeface="+mn-lt"/>
                <a:ea typeface="+mn-ea"/>
                <a:cs typeface="+mn-cs"/>
              </a:rPr>
              <a:t>iteration. However</a:t>
            </a:r>
            <a:r>
              <a:rPr lang="en-US" sz="1200" b="0" i="0" u="none" strike="noStrike" kern="1200" baseline="0" dirty="0" smtClean="0">
                <a:solidFill>
                  <a:schemeClr val="tx1"/>
                </a:solidFill>
                <a:latin typeface="+mn-lt"/>
                <a:ea typeface="+mn-ea"/>
                <a:cs typeface="+mn-cs"/>
              </a:rPr>
              <a:t>, in our case we have reasonably a small model with 4 months of daily data and only five parameters to quantify, so the computational time isn't a factor in this case.</a:t>
            </a: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Once we choose</a:t>
            </a:r>
            <a:r>
              <a:rPr lang="en-US" baseline="0" dirty="0" smtClean="0"/>
              <a:t> MCMC for our DA, the next thing is to find the algorithm and</a:t>
            </a:r>
            <a:r>
              <a:rPr lang="en-US" dirty="0" smtClean="0"/>
              <a:t> </a:t>
            </a:r>
            <a:r>
              <a:rPr lang="en-US" dirty="0" smtClean="0"/>
              <a:t>Metropolis algorithm is the simplest form of </a:t>
            </a:r>
            <a:r>
              <a:rPr lang="en-US" dirty="0" smtClean="0"/>
              <a:t>MCMC.</a:t>
            </a:r>
            <a:endParaRPr lang="en-US" dirty="0" smtClean="0"/>
          </a:p>
          <a:p>
            <a:pPr marL="171450" indent="-171450">
              <a:buFont typeface="Arial"/>
              <a:buChar char="•"/>
            </a:pPr>
            <a:r>
              <a:rPr lang="en-US" sz="1200" b="0" i="0" u="none" strike="noStrike" kern="1200" baseline="0" dirty="0" smtClean="0">
                <a:solidFill>
                  <a:schemeClr val="tx1"/>
                </a:solidFill>
                <a:latin typeface="+mn-lt"/>
                <a:ea typeface="+mn-ea"/>
                <a:cs typeface="+mn-cs"/>
              </a:rPr>
              <a:t>A brief summary of the Metropolis algorithm is provided here.</a:t>
            </a:r>
            <a:endParaRPr lang="en-US" dirty="0" smtClean="0"/>
          </a:p>
          <a:p>
            <a:pPr marL="171450" indent="-171450">
              <a:buFont typeface="Arial"/>
              <a:buChar char="•"/>
            </a:pPr>
            <a:r>
              <a:rPr lang="en-US" dirty="0" smtClean="0"/>
              <a:t>First</a:t>
            </a:r>
            <a:r>
              <a:rPr lang="en-US" baseline="0" dirty="0" smtClean="0"/>
              <a:t> </a:t>
            </a:r>
            <a:r>
              <a:rPr lang="en-US" dirty="0" smtClean="0"/>
              <a:t>What</a:t>
            </a:r>
            <a:r>
              <a:rPr lang="en-US" baseline="0" dirty="0" smtClean="0"/>
              <a:t> </a:t>
            </a:r>
            <a:r>
              <a:rPr lang="en-US" baseline="0" dirty="0" smtClean="0"/>
              <a:t>w</a:t>
            </a:r>
            <a:r>
              <a:rPr lang="en-US" dirty="0" smtClean="0"/>
              <a:t>e need are: (1) A model: </a:t>
            </a:r>
            <a:r>
              <a:rPr lang="en-US" dirty="0" smtClean="0"/>
              <a:t>M,</a:t>
            </a:r>
            <a:r>
              <a:rPr lang="en-US" baseline="0" dirty="0" smtClean="0"/>
              <a:t> </a:t>
            </a:r>
            <a:r>
              <a:rPr lang="is-IS" dirty="0" smtClean="0"/>
              <a:t>(</a:t>
            </a:r>
            <a:r>
              <a:rPr lang="is-IS" dirty="0" smtClean="0"/>
              <a:t>2) Data: </a:t>
            </a:r>
            <a:r>
              <a:rPr lang="is-IS" dirty="0" smtClean="0"/>
              <a:t>D,</a:t>
            </a:r>
            <a:r>
              <a:rPr lang="is-IS" baseline="0" dirty="0" smtClean="0"/>
              <a:t> </a:t>
            </a:r>
            <a:r>
              <a:rPr lang="en-US" dirty="0" smtClean="0"/>
              <a:t>(</a:t>
            </a:r>
            <a:r>
              <a:rPr lang="en-US" dirty="0" smtClean="0"/>
              <a:t>3) A prior probability distribution for the parameters: P(</a:t>
            </a:r>
            <a:r>
              <a:rPr lang="en-US" dirty="0" err="1" smtClean="0"/>
              <a:t>θ</a:t>
            </a:r>
            <a:r>
              <a:rPr lang="en-US" dirty="0" smtClean="0"/>
              <a:t>)</a:t>
            </a:r>
          </a:p>
          <a:p>
            <a:r>
              <a:rPr lang="en-US" dirty="0" smtClean="0"/>
              <a:t>	(4) A likelihood function: P(</a:t>
            </a:r>
            <a:r>
              <a:rPr lang="en-US" dirty="0" err="1" smtClean="0"/>
              <a:t>D|θ</a:t>
            </a:r>
            <a:r>
              <a:rPr lang="en-US" dirty="0" smtClean="0"/>
              <a:t>) which is a </a:t>
            </a:r>
            <a:r>
              <a:rPr lang="en-US" dirty="0" smtClean="0"/>
              <a:t>cost function </a:t>
            </a:r>
            <a:r>
              <a:rPr lang="en-US" dirty="0" smtClean="0"/>
              <a:t>of the difference</a:t>
            </a:r>
            <a:r>
              <a:rPr lang="en-US" baseline="0" dirty="0" smtClean="0"/>
              <a:t> between the modeled values and the </a:t>
            </a:r>
            <a:r>
              <a:rPr lang="en-US" baseline="0" dirty="0" smtClean="0"/>
              <a:t>data and this actually define how efficient the model is</a:t>
            </a:r>
            <a:endParaRPr lang="en-US" baseline="0" dirty="0" smtClean="0"/>
          </a:p>
          <a:p>
            <a:pPr marL="171450" indent="-171450">
              <a:buFont typeface="Arial"/>
              <a:buChar char="•"/>
            </a:pPr>
            <a:r>
              <a:rPr lang="en-US" baseline="0" dirty="0" smtClean="0"/>
              <a:t>The likelihood function we use here is the general one.</a:t>
            </a:r>
          </a:p>
          <a:p>
            <a:pPr marL="171450" indent="-171450">
              <a:buFont typeface="Arial"/>
              <a:buChar char="•"/>
            </a:pPr>
            <a:r>
              <a:rPr lang="en-US" baseline="0" dirty="0" smtClean="0"/>
              <a:t>Ant the notations are here.</a:t>
            </a:r>
          </a:p>
          <a:p>
            <a:pPr marL="171450" indent="-171450">
              <a:buFont typeface="Arial"/>
              <a:buChar char="•"/>
            </a:pPr>
            <a:r>
              <a:rPr lang="en-US" sz="1200" dirty="0" smtClean="0"/>
              <a:t>x</a:t>
            </a:r>
            <a:r>
              <a:rPr lang="en-US" sz="1200" baseline="-25000" dirty="0" smtClean="0"/>
              <a:t>i</a:t>
            </a:r>
            <a:r>
              <a:rPr lang="en-US" sz="1200" dirty="0" smtClean="0"/>
              <a:t> represents the </a:t>
            </a:r>
            <a:r>
              <a:rPr lang="en-US" sz="1200" dirty="0" err="1" smtClean="0"/>
              <a:t>ith</a:t>
            </a:r>
            <a:r>
              <a:rPr lang="en-US" sz="1200" dirty="0" smtClean="0"/>
              <a:t> of N measurements</a:t>
            </a:r>
          </a:p>
          <a:p>
            <a:pPr marL="171450" indent="-171450">
              <a:buFont typeface="Arial"/>
              <a:buChar char="•"/>
            </a:pPr>
            <a:r>
              <a:rPr lang="en-US" sz="1200" dirty="0" err="1" smtClean="0"/>
              <a:t>η</a:t>
            </a:r>
            <a:r>
              <a:rPr lang="en-US" sz="1200" baseline="-25000" dirty="0" err="1" smtClean="0"/>
              <a:t>i</a:t>
            </a:r>
            <a:r>
              <a:rPr lang="en-US" sz="1200" baseline="-25000" dirty="0" smtClean="0"/>
              <a:t> </a:t>
            </a:r>
            <a:r>
              <a:rPr lang="en-US" sz="1200" dirty="0" smtClean="0"/>
              <a:t>is the model-derived estimate of a measurement </a:t>
            </a:r>
          </a:p>
          <a:p>
            <a:pPr marL="171450" indent="-171450">
              <a:buFont typeface="Arial"/>
              <a:buChar char="•"/>
            </a:pPr>
            <a:r>
              <a:rPr lang="en-US" sz="1200" dirty="0" err="1" smtClean="0"/>
              <a:t>σ</a:t>
            </a:r>
            <a:r>
              <a:rPr lang="en-US" sz="1200" dirty="0" smtClean="0"/>
              <a:t> represents the uncertainty of the data </a:t>
            </a:r>
            <a:endParaRPr lang="en-US" sz="1200" dirty="0" smtClean="0"/>
          </a:p>
          <a:p>
            <a:pPr marL="171450" indent="-171450">
              <a:buFont typeface="Arial"/>
              <a:buChar char="•"/>
            </a:pPr>
            <a:r>
              <a:rPr lang="en-US" sz="1200" dirty="0" smtClean="0"/>
              <a:t>The capital pi ‘</a:t>
            </a:r>
            <a:r>
              <a:rPr lang="en-US" sz="1200" dirty="0" err="1" smtClean="0"/>
              <a:t>Π</a:t>
            </a:r>
            <a:r>
              <a:rPr lang="en-US" sz="1200" dirty="0" smtClean="0"/>
              <a:t>’ symbol denotes the product of all measurements, generated from assuming that all our</a:t>
            </a:r>
            <a:r>
              <a:rPr lang="en-US" sz="1200" baseline="0" dirty="0" smtClean="0"/>
              <a:t> </a:t>
            </a:r>
            <a:r>
              <a:rPr lang="en-US" sz="1200" dirty="0" smtClean="0"/>
              <a:t>measurements are independent</a:t>
            </a:r>
          </a:p>
          <a:p>
            <a:pPr marL="171450" indent="-171450">
              <a:buFont typeface="Arial"/>
              <a:buChar char="•"/>
            </a:pPr>
            <a:r>
              <a:rPr lang="en-US" sz="1200" b="0" i="0" u="none" strike="noStrike" kern="1200" baseline="0" dirty="0" smtClean="0">
                <a:solidFill>
                  <a:schemeClr val="tx1"/>
                </a:solidFill>
                <a:latin typeface="+mn-lt"/>
                <a:ea typeface="+mn-ea"/>
                <a:cs typeface="+mn-cs"/>
              </a:rPr>
              <a:t>This likelihood function assumes that all errors are normally distributed and that the standard deviation </a:t>
            </a:r>
            <a:r>
              <a:rPr lang="en-US" sz="1200" dirty="0" err="1" smtClean="0"/>
              <a:t>σ</a:t>
            </a:r>
            <a:r>
              <a:rPr lang="en-US" sz="1200" b="0" i="0" u="none" strike="noStrike" kern="1200" baseline="0" dirty="0" smtClean="0">
                <a:solidFill>
                  <a:schemeClr val="tx1"/>
                </a:solidFill>
                <a:latin typeface="+mn-lt"/>
                <a:ea typeface="+mn-ea"/>
                <a:cs typeface="+mn-cs"/>
              </a:rPr>
              <a:t> follows a uniform </a:t>
            </a:r>
            <a:r>
              <a:rPr lang="en-US" sz="1200" b="0" i="0" u="none" strike="noStrike" kern="1200" baseline="0" dirty="0" smtClean="0">
                <a:solidFill>
                  <a:schemeClr val="tx1"/>
                </a:solidFill>
                <a:latin typeface="+mn-lt"/>
                <a:ea typeface="+mn-ea"/>
                <a:cs typeface="+mn-cs"/>
              </a:rPr>
              <a:t>distribution</a:t>
            </a: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In </a:t>
            </a:r>
            <a:r>
              <a:rPr lang="en-US" sz="1200" b="0" i="0" u="none" strike="noStrike" kern="1200" baseline="0" dirty="0" smtClean="0">
                <a:solidFill>
                  <a:schemeClr val="tx1"/>
                </a:solidFill>
                <a:latin typeface="+mn-lt"/>
                <a:ea typeface="+mn-ea"/>
                <a:cs typeface="+mn-cs"/>
              </a:rPr>
              <a:t>practice, </a:t>
            </a:r>
            <a:r>
              <a:rPr lang="en-US" sz="1200" b="0" i="0" u="none" strike="noStrike" kern="1200" baseline="0" dirty="0" smtClean="0">
                <a:solidFill>
                  <a:schemeClr val="tx1"/>
                </a:solidFill>
                <a:latin typeface="+mn-lt"/>
                <a:ea typeface="+mn-ea"/>
                <a:cs typeface="+mn-cs"/>
              </a:rPr>
              <a:t>to increase computation speed, this Eq. is written as a sum function by taking the natural logarithm of both </a:t>
            </a:r>
            <a:r>
              <a:rPr lang="en-US" sz="1200" b="0" i="0" u="none" strike="noStrike" kern="1200" baseline="0" dirty="0" smtClean="0">
                <a:solidFill>
                  <a:schemeClr val="tx1"/>
                </a:solidFill>
                <a:latin typeface="+mn-lt"/>
                <a:ea typeface="+mn-ea"/>
                <a:cs typeface="+mn-cs"/>
              </a:rPr>
              <a:t>sides</a:t>
            </a:r>
            <a:endParaRPr lang="en-US" sz="1200" b="0" i="0" u="none" strike="noStrike" kern="1200" baseline="0" dirty="0" smtClean="0">
              <a:solidFill>
                <a:schemeClr val="tx1"/>
              </a:solidFill>
              <a:latin typeface="+mn-lt"/>
              <a:ea typeface="+mn-ea"/>
              <a:cs typeface="+mn-cs"/>
            </a:endParaRPr>
          </a:p>
          <a:p>
            <a:pPr marL="171450" indent="-171450">
              <a:buFont typeface="Arial"/>
              <a:buChar char="•"/>
            </a:pPr>
            <a:r>
              <a:rPr lang="en-US" sz="1200" b="0" i="0" u="none" strike="noStrike" kern="1200" baseline="0" dirty="0" smtClean="0">
                <a:solidFill>
                  <a:schemeClr val="tx1"/>
                </a:solidFill>
                <a:latin typeface="+mn-lt"/>
                <a:ea typeface="+mn-ea"/>
                <a:cs typeface="+mn-cs"/>
              </a:rPr>
              <a:t>Then the cost function </a:t>
            </a:r>
            <a:r>
              <a:rPr lang="en-US" sz="1200" b="0" i="0" u="none" strike="noStrike" kern="1200" baseline="0" dirty="0" smtClean="0">
                <a:solidFill>
                  <a:schemeClr val="tx1"/>
                </a:solidFill>
                <a:latin typeface="+mn-lt"/>
                <a:ea typeface="+mn-ea"/>
                <a:cs typeface="+mn-cs"/>
              </a:rPr>
              <a:t>which is called ‘</a:t>
            </a:r>
            <a:r>
              <a:rPr lang="en-US" sz="1200" b="0" i="0" u="none" strike="noStrike" kern="1200" baseline="0" dirty="0" smtClean="0">
                <a:solidFill>
                  <a:schemeClr val="tx1"/>
                </a:solidFill>
                <a:latin typeface="+mn-lt"/>
                <a:ea typeface="+mn-ea"/>
                <a:cs typeface="+mn-cs"/>
              </a:rPr>
              <a:t>‘log likelihood’</a:t>
            </a:r>
            <a:r>
              <a:rPr lang="en-US" sz="1200" b="0" i="0" u="none" strike="noStrike" kern="1200" baseline="0" dirty="0" smtClean="0">
                <a:solidFill>
                  <a:schemeClr val="tx1"/>
                </a:solidFill>
                <a:latin typeface="+mn-lt"/>
                <a:ea typeface="+mn-ea"/>
                <a:cs typeface="+mn-cs"/>
              </a:rPr>
              <a:t>’</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What we do are: Select any starting point in parameter space, </a:t>
            </a:r>
            <a:r>
              <a:rPr lang="en-US" dirty="0" err="1" smtClean="0"/>
              <a:t>θ</a:t>
            </a:r>
            <a:r>
              <a:rPr lang="en-US" dirty="0" smtClean="0"/>
              <a:t>(0)</a:t>
            </a:r>
          </a:p>
          <a:p>
            <a:pPr marL="171450" indent="-171450">
              <a:buFont typeface="Arial"/>
              <a:buChar char="•"/>
            </a:pPr>
            <a:r>
              <a:rPr lang="en-US" dirty="0" smtClean="0"/>
              <a:t>The</a:t>
            </a:r>
            <a:r>
              <a:rPr lang="en-US" baseline="0" dirty="0" smtClean="0"/>
              <a:t>n we c</a:t>
            </a:r>
            <a:r>
              <a:rPr lang="en-US" dirty="0" smtClean="0"/>
              <a:t>alculate the product of prior and likelihood: π(0)=P(</a:t>
            </a:r>
            <a:r>
              <a:rPr lang="en-US" dirty="0" err="1" smtClean="0"/>
              <a:t>θ</a:t>
            </a:r>
            <a:r>
              <a:rPr lang="en-US" dirty="0" smtClean="0"/>
              <a:t>(0))P(</a:t>
            </a:r>
            <a:r>
              <a:rPr lang="en-US" dirty="0" err="1" smtClean="0"/>
              <a:t>D|θ</a:t>
            </a:r>
            <a:r>
              <a:rPr lang="en-US" dirty="0" smtClean="0"/>
              <a:t>(0))</a:t>
            </a:r>
          </a:p>
          <a:p>
            <a:pPr marL="171450" indent="-171450">
              <a:buFont typeface="Arial"/>
              <a:buChar char="•"/>
            </a:pPr>
            <a:r>
              <a:rPr lang="en-US" dirty="0" smtClean="0"/>
              <a:t>We</a:t>
            </a:r>
            <a:r>
              <a:rPr lang="en-US" baseline="0" dirty="0" smtClean="0"/>
              <a:t> then </a:t>
            </a:r>
            <a:r>
              <a:rPr lang="is-IS" baseline="0" dirty="0" smtClean="0"/>
              <a:t>s</a:t>
            </a:r>
            <a:r>
              <a:rPr lang="is-IS" dirty="0" smtClean="0"/>
              <a:t>et i=0</a:t>
            </a:r>
            <a:r>
              <a:rPr lang="is-IS" baseline="0" dirty="0" smtClean="0"/>
              <a:t> and </a:t>
            </a:r>
            <a:r>
              <a:rPr lang="en-US" baseline="0" dirty="0" smtClean="0"/>
              <a:t>r</a:t>
            </a:r>
            <a:r>
              <a:rPr lang="en-US" dirty="0" smtClean="0"/>
              <a:t>un a loop until we have enough sample points</a:t>
            </a:r>
          </a:p>
          <a:p>
            <a:pPr marL="0" indent="0">
              <a:buFont typeface="Arial"/>
              <a:buNone/>
            </a:pPr>
            <a:endParaRPr lang="en-US" dirty="0" smtClean="0"/>
          </a:p>
          <a:p>
            <a:pPr marL="171450" indent="-171450">
              <a:buFont typeface="Arial"/>
              <a:buChar char="•"/>
            </a:pPr>
            <a:r>
              <a:rPr lang="en-US" dirty="0" smtClean="0"/>
              <a:t>Generate a random new point</a:t>
            </a:r>
            <a:r>
              <a:rPr lang="en-US" baseline="0" dirty="0" smtClean="0"/>
              <a:t> by </a:t>
            </a:r>
            <a:r>
              <a:rPr lang="en-US" sz="1200" b="0" i="0" u="none" strike="noStrike" kern="1200" baseline="0" dirty="0" smtClean="0">
                <a:solidFill>
                  <a:schemeClr val="tx1"/>
                </a:solidFill>
                <a:latin typeface="+mn-lt"/>
                <a:ea typeface="+mn-ea"/>
                <a:cs typeface="+mn-cs"/>
              </a:rPr>
              <a:t>walk through the parameter space</a:t>
            </a:r>
          </a:p>
          <a:p>
            <a:pPr marL="171450" indent="-171450">
              <a:buFont typeface="Arial"/>
              <a:buChar char="•"/>
            </a:pPr>
            <a:r>
              <a:rPr lang="en-US" sz="1200" b="0" i="0" u="none" strike="noStrike" kern="1200" baseline="0" dirty="0" smtClean="0">
                <a:solidFill>
                  <a:schemeClr val="tx1"/>
                </a:solidFill>
                <a:latin typeface="+mn-lt"/>
                <a:ea typeface="+mn-ea"/>
                <a:cs typeface="+mn-cs"/>
              </a:rPr>
              <a:t>The candidate parameter vector is generated by taking a multivariate normal step away from the current vector.</a:t>
            </a:r>
          </a:p>
          <a:p>
            <a:pPr marL="171450" indent="-171450">
              <a:buFont typeface="Arial"/>
              <a:buChar char="•"/>
            </a:pPr>
            <a:r>
              <a:rPr lang="en-US" dirty="0" smtClean="0"/>
              <a:t>Similarly</a:t>
            </a:r>
            <a:r>
              <a:rPr lang="en-US" baseline="0" dirty="0" smtClean="0"/>
              <a:t> c</a:t>
            </a:r>
            <a:r>
              <a:rPr lang="en-US" dirty="0" smtClean="0"/>
              <a:t>alculate the product of prior and likelihood for this new candidate</a:t>
            </a:r>
          </a:p>
          <a:p>
            <a:pPr marL="171450" indent="-171450">
              <a:buFont typeface="Arial"/>
              <a:buChar char="•"/>
            </a:pPr>
            <a:r>
              <a:rPr lang="en-US" dirty="0" smtClean="0"/>
              <a:t>Calculate the Metropolis ratio with</a:t>
            </a:r>
            <a:r>
              <a:rPr lang="en-US" baseline="0" dirty="0" smtClean="0"/>
              <a:t> the products</a:t>
            </a:r>
            <a:endParaRPr lang="is-IS" baseline="0" dirty="0" smtClean="0"/>
          </a:p>
          <a:p>
            <a:pPr marL="171450" indent="-171450">
              <a:buFont typeface="Arial"/>
              <a:buChar char="•"/>
            </a:pPr>
            <a:r>
              <a:rPr lang="en-US" dirty="0" smtClean="0"/>
              <a:t>Accept the candidate with probability equal to min(Metropolis ratio,1)</a:t>
            </a:r>
          </a:p>
          <a:p>
            <a:pPr marL="171450" indent="-171450">
              <a:buFont typeface="Arial"/>
              <a:buChar char="•"/>
            </a:pPr>
            <a:r>
              <a:rPr lang="en-US" dirty="0" smtClean="0"/>
              <a:t>If the candidate is accepted</a:t>
            </a:r>
            <a:r>
              <a:rPr lang="en-US" baseline="0" dirty="0" smtClean="0"/>
              <a:t>, we consider the new candidate as a modeled parameter, otherwise we stick to the previous candidate</a:t>
            </a:r>
            <a:endParaRPr lang="it-IT" dirty="0" smtClean="0"/>
          </a:p>
          <a:p>
            <a:pPr marL="171450" indent="-171450">
              <a:buFont typeface="Arial"/>
              <a:buChar char="•"/>
            </a:pPr>
            <a:r>
              <a:rPr lang="it-IT" dirty="0" smtClean="0"/>
              <a:t>So </a:t>
            </a:r>
            <a:r>
              <a:rPr lang="it-IT" dirty="0" err="1" smtClean="0"/>
              <a:t>finally</a:t>
            </a:r>
            <a:r>
              <a:rPr lang="it-IT" dirty="0" smtClean="0"/>
              <a:t> </a:t>
            </a:r>
            <a:r>
              <a:rPr lang="it-IT" dirty="0" err="1" smtClean="0"/>
              <a:t>what</a:t>
            </a:r>
            <a:r>
              <a:rPr lang="it-IT" dirty="0" smtClean="0"/>
              <a:t> </a:t>
            </a:r>
            <a:r>
              <a:rPr lang="it-IT" dirty="0" err="1" smtClean="0"/>
              <a:t>we</a:t>
            </a:r>
            <a:r>
              <a:rPr lang="it-IT" dirty="0" smtClean="0"/>
              <a:t> </a:t>
            </a:r>
            <a:r>
              <a:rPr lang="it-IT" dirty="0" err="1" smtClean="0"/>
              <a:t>get</a:t>
            </a:r>
            <a:r>
              <a:rPr lang="it-IT" dirty="0" smtClean="0"/>
              <a:t> </a:t>
            </a:r>
            <a:r>
              <a:rPr lang="it-IT" dirty="0" err="1" smtClean="0"/>
              <a:t>is</a:t>
            </a:r>
            <a:r>
              <a:rPr lang="it-IT" dirty="0" smtClean="0"/>
              <a:t> ‘</a:t>
            </a:r>
            <a:r>
              <a:rPr lang="it-IT" dirty="0" err="1" smtClean="0"/>
              <a:t>n</a:t>
            </a:r>
            <a:r>
              <a:rPr lang="it-IT" dirty="0" smtClean="0"/>
              <a:t>’</a:t>
            </a:r>
            <a:r>
              <a:rPr lang="it-IT" baseline="0" dirty="0" smtClean="0"/>
              <a:t> </a:t>
            </a:r>
            <a:r>
              <a:rPr lang="it-IT" baseline="0" dirty="0" err="1" smtClean="0"/>
              <a:t>number</a:t>
            </a:r>
            <a:r>
              <a:rPr lang="it-IT" baseline="0" dirty="0" smtClean="0"/>
              <a:t> of </a:t>
            </a:r>
            <a:r>
              <a:rPr lang="it-IT" dirty="0" err="1" smtClean="0"/>
              <a:t>representative</a:t>
            </a:r>
            <a:r>
              <a:rPr lang="it-IT" dirty="0" smtClean="0"/>
              <a:t> </a:t>
            </a:r>
            <a:r>
              <a:rPr lang="it-IT" dirty="0" err="1" smtClean="0"/>
              <a:t>samples</a:t>
            </a:r>
            <a:r>
              <a:rPr lang="it-IT" dirty="0" smtClean="0"/>
              <a:t> from the </a:t>
            </a:r>
            <a:r>
              <a:rPr lang="it-IT" dirty="0" err="1" smtClean="0"/>
              <a:t>posterior</a:t>
            </a:r>
            <a:r>
              <a:rPr lang="it-IT" dirty="0" smtClean="0"/>
              <a:t> pdf</a:t>
            </a:r>
          </a:p>
          <a:p>
            <a:pPr marL="171450" indent="-171450">
              <a:buFont typeface="Arial"/>
              <a:buChar char="•"/>
            </a:pPr>
            <a:r>
              <a:rPr lang="en-AU" sz="1200" kern="1200" dirty="0" smtClean="0">
                <a:solidFill>
                  <a:schemeClr val="tx1"/>
                </a:solidFill>
                <a:effectLst/>
                <a:latin typeface="+mn-lt"/>
                <a:ea typeface="+mn-ea"/>
                <a:cs typeface="+mn-cs"/>
              </a:rPr>
              <a:t>At the</a:t>
            </a:r>
            <a:r>
              <a:rPr lang="en-AU" sz="1200" kern="1200" baseline="0" dirty="0" smtClean="0">
                <a:solidFill>
                  <a:schemeClr val="tx1"/>
                </a:solidFill>
                <a:effectLst/>
                <a:latin typeface="+mn-lt"/>
                <a:ea typeface="+mn-ea"/>
                <a:cs typeface="+mn-cs"/>
              </a:rPr>
              <a:t> end we d</a:t>
            </a:r>
            <a:r>
              <a:rPr lang="en-AU" sz="1200" kern="1200" dirty="0" smtClean="0">
                <a:solidFill>
                  <a:schemeClr val="tx1"/>
                </a:solidFill>
                <a:effectLst/>
                <a:latin typeface="+mn-lt"/>
                <a:ea typeface="+mn-ea"/>
                <a:cs typeface="+mn-cs"/>
              </a:rPr>
              <a:t>iscard an initial part of the MC (few iterations) for Burn-in process from the total </a:t>
            </a:r>
            <a:r>
              <a:rPr lang="en-AU" sz="1200" kern="1200" dirty="0" smtClean="0">
                <a:solidFill>
                  <a:schemeClr val="tx1"/>
                </a:solidFill>
                <a:effectLst/>
                <a:latin typeface="+mn-lt"/>
                <a:ea typeface="+mn-ea"/>
                <a:cs typeface="+mn-cs"/>
              </a:rPr>
              <a:t>sample size (or chain</a:t>
            </a:r>
            <a:r>
              <a:rPr lang="en-AU" sz="1200" kern="1200" baseline="0" dirty="0" smtClean="0">
                <a:solidFill>
                  <a:schemeClr val="tx1"/>
                </a:solidFill>
                <a:effectLst/>
                <a:latin typeface="+mn-lt"/>
                <a:ea typeface="+mn-ea"/>
                <a:cs typeface="+mn-cs"/>
              </a:rPr>
              <a:t> length</a:t>
            </a:r>
            <a:r>
              <a:rPr lang="en-AU" sz="1200" kern="1200" dirty="0" smtClean="0">
                <a:solidFill>
                  <a:schemeClr val="tx1"/>
                </a:solidFill>
                <a:effectLst/>
                <a:latin typeface="+mn-lt"/>
                <a:ea typeface="+mn-ea"/>
                <a:cs typeface="+mn-cs"/>
              </a:rPr>
              <a:t>)</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Now looking at the DA framework,</a:t>
            </a:r>
            <a:r>
              <a:rPr lang="en-US" baseline="0" dirty="0" smtClean="0"/>
              <a:t> the backbone of it is “The Model”</a:t>
            </a:r>
          </a:p>
          <a:p>
            <a:pPr marL="171450" indent="-171450">
              <a:buFont typeface="Arial"/>
              <a:buChar char="•"/>
            </a:pPr>
            <a:r>
              <a:rPr lang="en-US" dirty="0" smtClean="0"/>
              <a:t>So let’s talk about </a:t>
            </a:r>
            <a:r>
              <a:rPr lang="en-US" baseline="0" dirty="0" smtClean="0"/>
              <a:t>the typical model that has been used for a decade by various researchers to analyze forest carbon dynamics using data assimilation. </a:t>
            </a:r>
          </a:p>
          <a:p>
            <a:pPr marL="171450" indent="-171450">
              <a:buFont typeface="Arial"/>
              <a:buChar char="•"/>
            </a:pPr>
            <a:r>
              <a:rPr lang="en-US" baseline="0" dirty="0" smtClean="0"/>
              <a:t>This sort of dynamic model can combine both stock and flux observations together to provide improved estimates of ecosystem carbon exchange. </a:t>
            </a:r>
          </a:p>
          <a:p>
            <a:pPr marL="171450" indent="-171450">
              <a:buFont typeface="Arial"/>
              <a:buChar char="•"/>
            </a:pPr>
            <a:r>
              <a:rPr lang="en-US" dirty="0" smtClean="0"/>
              <a:t>Now what we are</a:t>
            </a:r>
            <a:r>
              <a:rPr lang="en-US" baseline="0" dirty="0" smtClean="0"/>
              <a:t> suggesting to improve this model is to push the whole biomass allocation </a:t>
            </a:r>
            <a:r>
              <a:rPr lang="en-US" baseline="0" dirty="0" smtClean="0"/>
              <a:t>part </a:t>
            </a:r>
            <a:r>
              <a:rPr lang="en-US" baseline="0" dirty="0" smtClean="0"/>
              <a:t>aside to make room for an additional box, that we call storage pool. </a:t>
            </a:r>
          </a:p>
          <a:p>
            <a:pPr marL="171450" indent="-171450">
              <a:buFont typeface="Arial"/>
              <a:buChar char="•"/>
            </a:pPr>
            <a:r>
              <a:rPr lang="en-US" baseline="0" dirty="0" smtClean="0"/>
              <a:t>We then add a flux parameter Utilization coefficient (k) to control the flow of carbon from the storage pool to the biomass allocation.</a:t>
            </a:r>
          </a:p>
          <a:p>
            <a:pPr marL="171450" indent="-171450">
              <a:buFont typeface="Arial"/>
              <a:buChar char="•"/>
            </a:pPr>
            <a:r>
              <a:rPr lang="en-US" baseline="0" dirty="0" smtClean="0"/>
              <a:t>So this is a simple modification with the existing model, however we believe this is a significant alteration with this coefficient can quantify the amount of storage for future stress and the actual amount of carbon utilizing for immediate growth.</a:t>
            </a:r>
          </a:p>
          <a:p>
            <a:pPr marL="171450" indent="-171450">
              <a:buFont typeface="Arial"/>
              <a:buChar char="•"/>
            </a:pPr>
            <a:r>
              <a:rPr lang="en-US" baseline="0" dirty="0" smtClean="0"/>
              <a:t>Nonetheless, we consider the carbon loss due to growth respiration with a rate Y and the rest (1-Y) goes to biomass allocation.</a:t>
            </a:r>
          </a:p>
          <a:p>
            <a:pPr marL="171450" indent="-171450">
              <a:buFont typeface="Arial"/>
              <a:buChar char="•"/>
            </a:pPr>
            <a:r>
              <a:rPr lang="en-US" dirty="0" smtClean="0"/>
              <a:t>Then for simplicity we remove the soil portion</a:t>
            </a:r>
          </a:p>
          <a:p>
            <a:pPr marL="171450" indent="-171450">
              <a:buFont typeface="Arial"/>
              <a:buChar char="•"/>
            </a:pPr>
            <a:r>
              <a:rPr lang="en-AU" sz="1200" kern="1200" baseline="0" dirty="0" smtClean="0">
                <a:solidFill>
                  <a:schemeClr val="tx1"/>
                </a:solidFill>
                <a:effectLst/>
                <a:latin typeface="+mn-lt"/>
                <a:ea typeface="+mn-ea"/>
                <a:cs typeface="+mn-cs"/>
              </a:rPr>
              <a:t>We also assume there is no </a:t>
            </a:r>
            <a:r>
              <a:rPr lang="en-AU" sz="1200" kern="1200" dirty="0" smtClean="0">
                <a:solidFill>
                  <a:schemeClr val="tx1"/>
                </a:solidFill>
                <a:effectLst/>
                <a:latin typeface="+mn-lt"/>
                <a:ea typeface="+mn-ea"/>
                <a:cs typeface="+mn-cs"/>
              </a:rPr>
              <a:t>turnover for either stem and root as the seedlings in our experiment are young enough </a:t>
            </a:r>
            <a:r>
              <a:rPr lang="en-AU" sz="1200" kern="1200" baseline="0" dirty="0" smtClean="0">
                <a:solidFill>
                  <a:schemeClr val="tx1"/>
                </a:solidFill>
                <a:effectLst/>
                <a:latin typeface="+mn-lt"/>
                <a:ea typeface="+mn-ea"/>
                <a:cs typeface="+mn-cs"/>
              </a:rPr>
              <a:t>(only </a:t>
            </a:r>
            <a:r>
              <a:rPr lang="en-AU" sz="1200" kern="1200" dirty="0" smtClean="0">
                <a:solidFill>
                  <a:schemeClr val="tx1"/>
                </a:solidFill>
                <a:effectLst/>
                <a:latin typeface="+mn-lt"/>
                <a:ea typeface="+mn-ea"/>
                <a:cs typeface="+mn-cs"/>
              </a:rPr>
              <a:t>20 weeks old) not to lose</a:t>
            </a:r>
            <a:r>
              <a:rPr lang="en-AU" sz="1200" kern="1200" baseline="0" dirty="0" smtClean="0">
                <a:solidFill>
                  <a:schemeClr val="tx1"/>
                </a:solidFill>
                <a:effectLst/>
                <a:latin typeface="+mn-lt"/>
                <a:ea typeface="+mn-ea"/>
                <a:cs typeface="+mn-cs"/>
              </a:rPr>
              <a:t> any stem and root</a:t>
            </a:r>
            <a:endParaRPr lang="en-US"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AU" sz="1200" kern="1200" dirty="0" smtClean="0">
                <a:solidFill>
                  <a:schemeClr val="tx1"/>
                </a:solidFill>
                <a:effectLst/>
                <a:latin typeface="+mn-lt"/>
                <a:ea typeface="+mn-ea"/>
                <a:cs typeface="+mn-cs"/>
              </a:rPr>
              <a:t>Here are the Model equations</a:t>
            </a:r>
            <a:r>
              <a:rPr lang="en-AU" sz="1200" kern="1200" baseline="0" dirty="0" smtClean="0">
                <a:solidFill>
                  <a:schemeClr val="tx1"/>
                </a:solidFill>
                <a:effectLst/>
                <a:latin typeface="+mn-lt"/>
                <a:ea typeface="+mn-ea"/>
                <a:cs typeface="+mn-cs"/>
              </a:rPr>
              <a:t> which are </a:t>
            </a:r>
            <a:r>
              <a:rPr lang="en-AU" sz="1200" kern="1200" baseline="0" dirty="0" smtClean="0">
                <a:solidFill>
                  <a:schemeClr val="tx1"/>
                </a:solidFill>
                <a:effectLst/>
                <a:latin typeface="+mn-lt"/>
                <a:ea typeface="+mn-ea"/>
                <a:cs typeface="+mn-cs"/>
              </a:rPr>
              <a:t>simply based </a:t>
            </a:r>
            <a:r>
              <a:rPr lang="en-AU" sz="1200" kern="1200" baseline="0" dirty="0" smtClean="0">
                <a:solidFill>
                  <a:schemeClr val="tx1"/>
                </a:solidFill>
                <a:effectLst/>
                <a:latin typeface="+mn-lt"/>
                <a:ea typeface="+mn-ea"/>
                <a:cs typeface="+mn-cs"/>
              </a:rPr>
              <a:t>on carbon mass balance.</a:t>
            </a:r>
          </a:p>
          <a:p>
            <a:pPr marL="171450" indent="-171450">
              <a:buFont typeface="Arial"/>
              <a:buChar char="•"/>
            </a:pPr>
            <a:r>
              <a:rPr lang="en-US" sz="1200" kern="1200" dirty="0" smtClean="0">
                <a:solidFill>
                  <a:schemeClr val="tx1"/>
                </a:solidFill>
                <a:effectLst/>
                <a:latin typeface="+mn-lt"/>
                <a:ea typeface="+mn-ea"/>
                <a:cs typeface="+mn-cs"/>
              </a:rPr>
              <a:t>So </a:t>
            </a:r>
            <a:r>
              <a:rPr lang="en-US" sz="1200" kern="1200" dirty="0" smtClean="0">
                <a:solidFill>
                  <a:schemeClr val="tx1"/>
                </a:solidFill>
                <a:effectLst/>
                <a:latin typeface="+mn-lt"/>
                <a:ea typeface="+mn-ea"/>
                <a:cs typeface="+mn-cs"/>
              </a:rPr>
              <a:t>starting</a:t>
            </a:r>
            <a:r>
              <a:rPr lang="en-US" sz="1200" kern="1200" baseline="0" dirty="0" smtClean="0">
                <a:solidFill>
                  <a:schemeClr val="tx1"/>
                </a:solidFill>
                <a:effectLst/>
                <a:latin typeface="+mn-lt"/>
                <a:ea typeface="+mn-ea"/>
                <a:cs typeface="+mn-cs"/>
              </a:rPr>
              <a:t> with the </a:t>
            </a:r>
            <a:r>
              <a:rPr lang="en-AU" sz="1200" kern="1200" dirty="0" smtClean="0">
                <a:solidFill>
                  <a:schemeClr val="tx1"/>
                </a:solidFill>
                <a:effectLst/>
                <a:latin typeface="+mn-lt"/>
                <a:ea typeface="+mn-ea"/>
                <a:cs typeface="+mn-cs"/>
              </a:rPr>
              <a:t>storage</a:t>
            </a:r>
            <a:r>
              <a:rPr lang="en-AU" sz="1200" kern="1200" baseline="0" dirty="0" smtClean="0">
                <a:solidFill>
                  <a:schemeClr val="tx1"/>
                </a:solidFill>
                <a:effectLst/>
                <a:latin typeface="+mn-lt"/>
                <a:ea typeface="+mn-ea"/>
                <a:cs typeface="+mn-cs"/>
              </a:rPr>
              <a:t> pool, storage at time </a:t>
            </a:r>
            <a:r>
              <a:rPr lang="en-AU" sz="1200" kern="1200" baseline="0" dirty="0" err="1" smtClean="0">
                <a:solidFill>
                  <a:schemeClr val="tx1"/>
                </a:solidFill>
                <a:effectLst/>
                <a:latin typeface="+mn-lt"/>
                <a:ea typeface="+mn-ea"/>
                <a:cs typeface="+mn-cs"/>
              </a:rPr>
              <a:t>i</a:t>
            </a:r>
            <a:r>
              <a:rPr lang="en-AU" sz="1200" kern="1200" baseline="0" dirty="0" smtClean="0">
                <a:solidFill>
                  <a:schemeClr val="tx1"/>
                </a:solidFill>
                <a:effectLst/>
                <a:latin typeface="+mn-lt"/>
                <a:ea typeface="+mn-ea"/>
                <a:cs typeface="+mn-cs"/>
              </a:rPr>
              <a:t> would be the sum of previous storage plus GPP coming in minus respiration going out minus </a:t>
            </a:r>
            <a:r>
              <a:rPr lang="en-AU" sz="1200" kern="1200" baseline="0" dirty="0" smtClean="0">
                <a:solidFill>
                  <a:schemeClr val="tx1"/>
                </a:solidFill>
                <a:effectLst/>
                <a:latin typeface="+mn-lt"/>
                <a:ea typeface="+mn-ea"/>
                <a:cs typeface="+mn-cs"/>
              </a:rPr>
              <a:t>carbon utilized </a:t>
            </a:r>
            <a:r>
              <a:rPr lang="en-AU" sz="1200" kern="1200" baseline="0" dirty="0" smtClean="0">
                <a:solidFill>
                  <a:schemeClr val="tx1"/>
                </a:solidFill>
                <a:effectLst/>
                <a:latin typeface="+mn-lt"/>
                <a:ea typeface="+mn-ea"/>
                <a:cs typeface="+mn-cs"/>
              </a:rPr>
              <a:t>for </a:t>
            </a:r>
            <a:r>
              <a:rPr lang="en-AU" sz="1200" kern="1200" baseline="0" dirty="0" smtClean="0">
                <a:solidFill>
                  <a:schemeClr val="tx1"/>
                </a:solidFill>
                <a:effectLst/>
                <a:latin typeface="+mn-lt"/>
                <a:ea typeface="+mn-ea"/>
                <a:cs typeface="+mn-cs"/>
              </a:rPr>
              <a:t>immediate </a:t>
            </a:r>
            <a:r>
              <a:rPr lang="en-AU" sz="1200" kern="1200" baseline="0" dirty="0" smtClean="0">
                <a:solidFill>
                  <a:schemeClr val="tx1"/>
                </a:solidFill>
                <a:effectLst/>
                <a:latin typeface="+mn-lt"/>
                <a:ea typeface="+mn-ea"/>
                <a:cs typeface="+mn-cs"/>
              </a:rPr>
              <a:t>growth.</a:t>
            </a:r>
          </a:p>
          <a:p>
            <a:pPr marL="171450" indent="-171450">
              <a:buFont typeface="Arial"/>
              <a:buChar char="•"/>
            </a:pPr>
            <a:r>
              <a:rPr lang="en-AU" sz="1200" kern="1200" dirty="0" smtClean="0">
                <a:solidFill>
                  <a:schemeClr val="tx1"/>
                </a:solidFill>
                <a:effectLst/>
                <a:latin typeface="+mn-lt"/>
                <a:ea typeface="+mn-ea"/>
                <a:cs typeface="+mn-cs"/>
              </a:rPr>
              <a:t>Now the storage box which</a:t>
            </a:r>
            <a:r>
              <a:rPr lang="en-AU" sz="1200" kern="1200" baseline="0" dirty="0" smtClean="0">
                <a:solidFill>
                  <a:schemeClr val="tx1"/>
                </a:solidFill>
                <a:effectLst/>
                <a:latin typeface="+mn-lt"/>
                <a:ea typeface="+mn-ea"/>
                <a:cs typeface="+mn-cs"/>
              </a:rPr>
              <a:t> is the sum of three storage in different plant organs (leaf, stem and root).</a:t>
            </a:r>
          </a:p>
          <a:p>
            <a:pPr marL="171450" indent="-171450">
              <a:buFont typeface="Arial"/>
              <a:buChar char="•"/>
            </a:pPr>
            <a:r>
              <a:rPr lang="en-AU" sz="1200" kern="1200" baseline="0" dirty="0" smtClean="0">
                <a:solidFill>
                  <a:schemeClr val="tx1"/>
                </a:solidFill>
                <a:effectLst/>
                <a:latin typeface="+mn-lt"/>
                <a:ea typeface="+mn-ea"/>
                <a:cs typeface="+mn-cs"/>
              </a:rPr>
              <a:t>For storage partitioning we use the data f</a:t>
            </a:r>
            <a:r>
              <a:rPr lang="en-AU" sz="1200" kern="1200" dirty="0" smtClean="0">
                <a:solidFill>
                  <a:schemeClr val="tx1"/>
                </a:solidFill>
                <a:effectLst/>
                <a:latin typeface="+mn-lt"/>
                <a:ea typeface="+mn-ea"/>
                <a:cs typeface="+mn-cs"/>
              </a:rPr>
              <a:t>rom </a:t>
            </a:r>
            <a:r>
              <a:rPr lang="en-AU" sz="1200" kern="1200" dirty="0" err="1" smtClean="0">
                <a:solidFill>
                  <a:schemeClr val="tx1"/>
                </a:solidFill>
                <a:effectLst/>
                <a:latin typeface="+mn-lt"/>
                <a:ea typeface="+mn-ea"/>
                <a:cs typeface="+mn-cs"/>
              </a:rPr>
              <a:t>Duan’s</a:t>
            </a:r>
            <a:r>
              <a:rPr lang="en-AU" sz="1200" kern="1200" dirty="0" smtClean="0">
                <a:solidFill>
                  <a:schemeClr val="tx1"/>
                </a:solidFill>
                <a:effectLst/>
                <a:latin typeface="+mn-lt"/>
                <a:ea typeface="+mn-ea"/>
                <a:cs typeface="+mn-cs"/>
              </a:rPr>
              <a:t> draught induced mortality Experiment</a:t>
            </a:r>
            <a:r>
              <a:rPr lang="en-AU" sz="1200" kern="1200" baseline="0" dirty="0" smtClean="0">
                <a:solidFill>
                  <a:schemeClr val="tx1"/>
                </a:solidFill>
                <a:effectLst/>
                <a:latin typeface="+mn-lt"/>
                <a:ea typeface="+mn-ea"/>
                <a:cs typeface="+mn-cs"/>
              </a:rPr>
              <a:t> on Eucalyptus </a:t>
            </a:r>
            <a:r>
              <a:rPr lang="en-AU" sz="1200" kern="1200" baseline="0" dirty="0" err="1" smtClean="0">
                <a:solidFill>
                  <a:schemeClr val="tx1"/>
                </a:solidFill>
                <a:effectLst/>
                <a:latin typeface="+mn-lt"/>
                <a:ea typeface="+mn-ea"/>
                <a:cs typeface="+mn-cs"/>
              </a:rPr>
              <a:t>radiata</a:t>
            </a:r>
            <a:r>
              <a:rPr lang="en-AU" sz="1200" kern="1200" baseline="0" dirty="0" smtClean="0">
                <a:solidFill>
                  <a:schemeClr val="tx1"/>
                </a:solidFill>
                <a:effectLst/>
                <a:latin typeface="+mn-lt"/>
                <a:ea typeface="+mn-ea"/>
                <a:cs typeface="+mn-cs"/>
              </a:rPr>
              <a:t> seedlings.</a:t>
            </a:r>
          </a:p>
          <a:p>
            <a:pPr marL="171450" indent="-171450">
              <a:buFont typeface="Arial"/>
              <a:buChar char="•"/>
            </a:pPr>
            <a:r>
              <a:rPr lang="en-AU" sz="1200" kern="1200" baseline="0" dirty="0" smtClean="0">
                <a:solidFill>
                  <a:schemeClr val="tx1"/>
                </a:solidFill>
                <a:effectLst/>
                <a:latin typeface="+mn-lt"/>
                <a:ea typeface="+mn-ea"/>
                <a:cs typeface="+mn-cs"/>
              </a:rPr>
              <a:t>After </a:t>
            </a:r>
            <a:r>
              <a:rPr lang="en-AU" sz="1200" kern="1200" baseline="0" dirty="0" smtClean="0">
                <a:solidFill>
                  <a:schemeClr val="tx1"/>
                </a:solidFill>
                <a:effectLst/>
                <a:latin typeface="+mn-lt"/>
                <a:ea typeface="+mn-ea"/>
                <a:cs typeface="+mn-cs"/>
              </a:rPr>
              <a:t>analysing </a:t>
            </a:r>
            <a:r>
              <a:rPr lang="en-AU" sz="1200" kern="1200" baseline="0" dirty="0" smtClean="0">
                <a:solidFill>
                  <a:schemeClr val="tx1"/>
                </a:solidFill>
                <a:effectLst/>
                <a:latin typeface="+mn-lt"/>
                <a:ea typeface="+mn-ea"/>
                <a:cs typeface="+mn-cs"/>
              </a:rPr>
              <a:t>that </a:t>
            </a:r>
            <a:r>
              <a:rPr lang="en-AU" sz="1200" kern="1200" baseline="0" dirty="0" smtClean="0">
                <a:solidFill>
                  <a:schemeClr val="tx1"/>
                </a:solidFill>
                <a:effectLst/>
                <a:latin typeface="+mn-lt"/>
                <a:ea typeface="+mn-ea"/>
                <a:cs typeface="+mn-cs"/>
              </a:rPr>
              <a:t>data we find </a:t>
            </a:r>
            <a:r>
              <a:rPr lang="en-AU" sz="1200" dirty="0" smtClean="0"/>
              <a:t>75% of total storage goes to leaf,</a:t>
            </a:r>
            <a:r>
              <a:rPr lang="en-AU" sz="1200" baseline="0" dirty="0" smtClean="0"/>
              <a:t> </a:t>
            </a:r>
            <a:r>
              <a:rPr lang="en-AU" sz="1200" dirty="0" smtClean="0"/>
              <a:t>16% to stem and</a:t>
            </a:r>
            <a:r>
              <a:rPr lang="en-AU" sz="1200" baseline="0" dirty="0" smtClean="0"/>
              <a:t> </a:t>
            </a:r>
            <a:r>
              <a:rPr lang="en-AU" sz="1200" dirty="0" smtClean="0"/>
              <a:t>9% to root.</a:t>
            </a:r>
          </a:p>
          <a:p>
            <a:pPr marL="171450" indent="-171450">
              <a:buFont typeface="Arial"/>
              <a:buChar char="•"/>
            </a:pPr>
            <a:r>
              <a:rPr lang="en-AU" sz="1200" kern="1200" dirty="0" smtClean="0">
                <a:solidFill>
                  <a:schemeClr val="tx1"/>
                </a:solidFill>
                <a:effectLst/>
                <a:latin typeface="+mn-lt"/>
                <a:ea typeface="+mn-ea"/>
                <a:cs typeface="+mn-cs"/>
              </a:rPr>
              <a:t>Now</a:t>
            </a:r>
            <a:r>
              <a:rPr lang="en-AU" sz="1200" kern="1200" baseline="0" dirty="0" smtClean="0">
                <a:solidFill>
                  <a:schemeClr val="tx1"/>
                </a:solidFill>
                <a:effectLst/>
                <a:latin typeface="+mn-lt"/>
                <a:ea typeface="+mn-ea"/>
                <a:cs typeface="+mn-cs"/>
              </a:rPr>
              <a:t> the equations for carbon utilized for biomass growth of leaf, stem and root.</a:t>
            </a:r>
          </a:p>
          <a:p>
            <a:pPr marL="171450" indent="-171450">
              <a:buFont typeface="Arial"/>
              <a:buChar char="•"/>
            </a:pPr>
            <a:r>
              <a:rPr lang="en-AU" sz="1200" kern="1200" dirty="0" smtClean="0">
                <a:solidFill>
                  <a:schemeClr val="tx1"/>
                </a:solidFill>
                <a:effectLst/>
                <a:latin typeface="+mn-lt"/>
                <a:ea typeface="+mn-ea"/>
                <a:cs typeface="+mn-cs"/>
              </a:rPr>
              <a:t>Leaf</a:t>
            </a:r>
            <a:r>
              <a:rPr lang="en-AU" sz="1200" kern="1200" baseline="0" dirty="0" smtClean="0">
                <a:solidFill>
                  <a:schemeClr val="tx1"/>
                </a:solidFill>
                <a:effectLst/>
                <a:latin typeface="+mn-lt"/>
                <a:ea typeface="+mn-ea"/>
                <a:cs typeface="+mn-cs"/>
              </a:rPr>
              <a:t> carbon stock at any time would the the sum of previous stem leaf carbon plus the carbon coming </a:t>
            </a:r>
            <a:r>
              <a:rPr lang="en-AU" sz="1200" kern="1200" baseline="0" dirty="0" smtClean="0">
                <a:solidFill>
                  <a:schemeClr val="tx1"/>
                </a:solidFill>
                <a:effectLst/>
                <a:latin typeface="+mn-lt"/>
                <a:ea typeface="+mn-ea"/>
                <a:cs typeface="+mn-cs"/>
              </a:rPr>
              <a:t>from </a:t>
            </a:r>
            <a:r>
              <a:rPr lang="en-AU" sz="1200" kern="1200" baseline="0" dirty="0" smtClean="0">
                <a:solidFill>
                  <a:schemeClr val="tx1"/>
                </a:solidFill>
                <a:effectLst/>
                <a:latin typeface="+mn-lt"/>
                <a:ea typeface="+mn-ea"/>
                <a:cs typeface="+mn-cs"/>
              </a:rPr>
              <a:t>GPP </a:t>
            </a:r>
            <a:r>
              <a:rPr lang="en-AU" sz="1200" kern="1200" baseline="0" dirty="0" smtClean="0">
                <a:solidFill>
                  <a:schemeClr val="tx1"/>
                </a:solidFill>
                <a:effectLst/>
                <a:latin typeface="+mn-lt"/>
                <a:ea typeface="+mn-ea"/>
                <a:cs typeface="+mn-cs"/>
              </a:rPr>
              <a:t>(considering foliage allocation fraction and growth respiration) minus </a:t>
            </a:r>
            <a:r>
              <a:rPr lang="en-AU" sz="1200" kern="1200" baseline="0" dirty="0" smtClean="0">
                <a:solidFill>
                  <a:schemeClr val="tx1"/>
                </a:solidFill>
                <a:effectLst/>
                <a:latin typeface="+mn-lt"/>
                <a:ea typeface="+mn-ea"/>
                <a:cs typeface="+mn-cs"/>
              </a:rPr>
              <a:t>the leaf turnover.</a:t>
            </a:r>
          </a:p>
          <a:p>
            <a:pPr marL="171450" indent="-171450">
              <a:buFont typeface="Arial"/>
              <a:buChar char="•"/>
            </a:pPr>
            <a:r>
              <a:rPr lang="en-AU" sz="1200" kern="1200" baseline="0" dirty="0" smtClean="0">
                <a:solidFill>
                  <a:schemeClr val="tx1"/>
                </a:solidFill>
                <a:effectLst/>
                <a:latin typeface="+mn-lt"/>
                <a:ea typeface="+mn-ea"/>
                <a:cs typeface="+mn-cs"/>
              </a:rPr>
              <a:t>Similar calculation for stem and root, however we assume there is no </a:t>
            </a:r>
            <a:r>
              <a:rPr lang="en-AU" sz="1200" kern="1200" dirty="0" smtClean="0">
                <a:solidFill>
                  <a:schemeClr val="tx1"/>
                </a:solidFill>
                <a:effectLst/>
                <a:latin typeface="+mn-lt"/>
                <a:ea typeface="+mn-ea"/>
                <a:cs typeface="+mn-cs"/>
              </a:rPr>
              <a:t>turnover for either stem and </a:t>
            </a:r>
            <a:r>
              <a:rPr lang="en-AU" sz="1200" kern="1200" dirty="0" smtClean="0">
                <a:solidFill>
                  <a:schemeClr val="tx1"/>
                </a:solidFill>
                <a:effectLst/>
                <a:latin typeface="+mn-lt"/>
                <a:ea typeface="+mn-ea"/>
                <a:cs typeface="+mn-cs"/>
              </a:rPr>
              <a:t>root.</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Finally</a:t>
            </a:r>
            <a:r>
              <a:rPr lang="en-US" sz="1200" kern="1200" baseline="0" dirty="0" smtClean="0">
                <a:solidFill>
                  <a:schemeClr val="tx1"/>
                </a:solidFill>
                <a:effectLst/>
                <a:latin typeface="+mn-lt"/>
                <a:ea typeface="+mn-ea"/>
                <a:cs typeface="+mn-cs"/>
              </a:rPr>
              <a:t> the total carbon mass will be the sum of storage carbon and growth carbon.</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We have already setup</a:t>
            </a:r>
            <a:r>
              <a:rPr lang="en-AU" baseline="0" dirty="0" smtClean="0"/>
              <a:t> the model, now let’s think about the left box, that is “Inputs” combining data measurements, state variables and parameters</a:t>
            </a:r>
          </a:p>
          <a:p>
            <a:pPr marL="171450" indent="-171450">
              <a:buFont typeface="Arial" panose="020B0604020202020204" pitchFamily="34" charset="0"/>
              <a:buChar char="•"/>
            </a:pPr>
            <a:r>
              <a:rPr lang="en-AU" dirty="0" smtClean="0"/>
              <a:t>Now talking</a:t>
            </a:r>
            <a:r>
              <a:rPr lang="en-AU" baseline="0" dirty="0" smtClean="0"/>
              <a:t> about the data, </a:t>
            </a:r>
            <a:r>
              <a:rPr lang="en-AU" dirty="0" smtClean="0"/>
              <a:t>We </a:t>
            </a:r>
            <a:r>
              <a:rPr lang="en-AU" dirty="0" smtClean="0"/>
              <a:t>are very much thankful t</a:t>
            </a:r>
            <a:r>
              <a:rPr lang="en-AU" baseline="0" dirty="0" smtClean="0"/>
              <a:t>o Court who’s enormous effort makes the starting point of this </a:t>
            </a:r>
            <a:r>
              <a:rPr lang="en-AU" baseline="0" dirty="0" smtClean="0"/>
              <a:t>project. </a:t>
            </a:r>
            <a:r>
              <a:rPr lang="en-AU" dirty="0" smtClean="0"/>
              <a:t>He </a:t>
            </a:r>
            <a:r>
              <a:rPr lang="en-AU" dirty="0" smtClean="0"/>
              <a:t>did the belowground sink limitation </a:t>
            </a:r>
            <a:r>
              <a:rPr lang="en-AU" dirty="0" smtClean="0"/>
              <a:t>pot experiment </a:t>
            </a:r>
            <a:r>
              <a:rPr lang="en-AU" dirty="0" smtClean="0"/>
              <a:t>with 49 20 weeks old Eucalyptus </a:t>
            </a:r>
            <a:r>
              <a:rPr lang="en-AU" dirty="0" err="1" smtClean="0"/>
              <a:t>tereticornis</a:t>
            </a:r>
            <a:r>
              <a:rPr lang="en-AU" dirty="0" smtClean="0"/>
              <a:t> seedlings those were</a:t>
            </a:r>
            <a:r>
              <a:rPr lang="en-AU" baseline="0" dirty="0" smtClean="0"/>
              <a:t> planted in six container volumes ranging from 5 L to 35 Lin addition to free seedlings and monitored for 4 months from 21</a:t>
            </a:r>
            <a:r>
              <a:rPr lang="en-AU" baseline="30000" dirty="0" smtClean="0"/>
              <a:t>st</a:t>
            </a:r>
            <a:r>
              <a:rPr lang="en-AU" baseline="0" dirty="0" smtClean="0"/>
              <a:t> Jan 2013 to 21</a:t>
            </a:r>
            <a:r>
              <a:rPr lang="en-AU" baseline="30000" dirty="0" smtClean="0"/>
              <a:t>st</a:t>
            </a:r>
            <a:r>
              <a:rPr lang="en-AU" baseline="0" dirty="0" smtClean="0"/>
              <a:t> May 2013</a:t>
            </a:r>
            <a:r>
              <a:rPr lang="en-AU" baseline="0" dirty="0" smtClean="0"/>
              <a:t>. So </a:t>
            </a:r>
            <a:r>
              <a:rPr lang="en-AU" baseline="0" dirty="0" smtClean="0"/>
              <a:t>each experimental block </a:t>
            </a:r>
            <a:r>
              <a:rPr lang="en-AU" baseline="0" dirty="0" smtClean="0"/>
              <a:t>contained </a:t>
            </a:r>
            <a:r>
              <a:rPr lang="en-AU" baseline="0" dirty="0" smtClean="0"/>
              <a:t>a complete replicate set of six container volumes as well as one Free </a:t>
            </a:r>
            <a:r>
              <a:rPr lang="en-AU" baseline="0" dirty="0" smtClean="0"/>
              <a:t>seedling. </a:t>
            </a:r>
            <a:r>
              <a:rPr lang="en-AU" dirty="0" smtClean="0"/>
              <a:t>He </a:t>
            </a:r>
            <a:r>
              <a:rPr lang="en-AU" dirty="0" smtClean="0"/>
              <a:t>made a whole set of measurements and among those I will briefly talk about the ones that</a:t>
            </a:r>
            <a:r>
              <a:rPr lang="en-AU" baseline="0" dirty="0" smtClean="0"/>
              <a:t> we use to </a:t>
            </a:r>
            <a:r>
              <a:rPr lang="en-AU" baseline="0" dirty="0" smtClean="0"/>
              <a:t>setup </a:t>
            </a:r>
            <a:r>
              <a:rPr lang="en-AU" baseline="0" dirty="0" smtClean="0"/>
              <a:t>our DA framework</a:t>
            </a:r>
            <a:r>
              <a:rPr lang="en-AU" baseline="0" dirty="0" smtClean="0"/>
              <a:t>.</a:t>
            </a:r>
            <a:endParaRPr lang="en-US" dirty="0" smtClean="0"/>
          </a:p>
          <a:p>
            <a:pPr marL="171450" indent="-171450">
              <a:buFont typeface="Arial"/>
              <a:buChar char="•"/>
            </a:pPr>
            <a:r>
              <a:rPr lang="en-US" dirty="0" smtClean="0"/>
              <a:t>Now looking at the model I would start</a:t>
            </a:r>
            <a:r>
              <a:rPr lang="en-US" baseline="0" dirty="0" smtClean="0"/>
              <a:t> from the main box of </a:t>
            </a:r>
            <a:r>
              <a:rPr lang="en-US" baseline="0" dirty="0" smtClean="0"/>
              <a:t>GPP. </a:t>
            </a:r>
            <a:r>
              <a:rPr lang="en-US" dirty="0" smtClean="0"/>
              <a:t>So </a:t>
            </a:r>
            <a:r>
              <a:rPr lang="en-US" dirty="0" smtClean="0"/>
              <a:t>we </a:t>
            </a:r>
            <a:r>
              <a:rPr lang="en-US" sz="1200" b="0" i="0" u="none" strike="noStrike" kern="1200" baseline="0" dirty="0" smtClean="0">
                <a:solidFill>
                  <a:schemeClr val="tx1"/>
                </a:solidFill>
                <a:latin typeface="+mn-lt"/>
                <a:ea typeface="+mn-ea"/>
                <a:cs typeface="+mn-cs"/>
              </a:rPr>
              <a:t>estimate </a:t>
            </a:r>
            <a:r>
              <a:rPr lang="en-US" sz="1200" b="0" i="0" u="none" strike="noStrike" kern="1200" baseline="0" dirty="0" smtClean="0">
                <a:solidFill>
                  <a:schemeClr val="tx1"/>
                </a:solidFill>
                <a:latin typeface="+mn-lt"/>
                <a:ea typeface="+mn-ea"/>
                <a:cs typeface="+mn-cs"/>
              </a:rPr>
              <a:t>GPP </a:t>
            </a:r>
            <a:r>
              <a:rPr lang="en-US" dirty="0" smtClean="0"/>
              <a:t>using the Leaf</a:t>
            </a:r>
            <a:r>
              <a:rPr lang="en-US" baseline="0" dirty="0" smtClean="0"/>
              <a:t> gas exchange and </a:t>
            </a:r>
            <a:r>
              <a:rPr lang="en-US" sz="1200" b="0" i="0" u="none" strike="noStrike" kern="1200" baseline="0" dirty="0" smtClean="0">
                <a:solidFill>
                  <a:schemeClr val="tx1"/>
                </a:solidFill>
                <a:latin typeface="+mn-lt"/>
                <a:ea typeface="+mn-ea"/>
                <a:cs typeface="+mn-cs"/>
              </a:rPr>
              <a:t>Photosynthetic CO2 response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 </a:t>
            </a:r>
            <a:r>
              <a:rPr lang="en-US" baseline="0" dirty="0" smtClean="0"/>
              <a:t>measurements</a:t>
            </a:r>
            <a:r>
              <a:rPr lang="en-US" sz="1200" b="0" i="0" u="none" strike="noStrike" kern="1200" baseline="0" dirty="0" smtClean="0">
                <a:solidFill>
                  <a:schemeClr val="tx1"/>
                </a:solidFill>
                <a:latin typeface="+mn-lt"/>
                <a:ea typeface="+mn-ea"/>
                <a:cs typeface="+mn-cs"/>
              </a:rPr>
              <a:t>. </a:t>
            </a:r>
            <a:r>
              <a:rPr lang="en-US" dirty="0" smtClean="0"/>
              <a:t>The</a:t>
            </a:r>
            <a:r>
              <a:rPr lang="en-US" baseline="0" dirty="0" smtClean="0"/>
              <a:t> </a:t>
            </a:r>
            <a:r>
              <a:rPr lang="en-US" baseline="0" dirty="0" smtClean="0"/>
              <a:t>daily GPP is calculated by the multiplication of </a:t>
            </a:r>
            <a:r>
              <a:rPr lang="en-AU" dirty="0" smtClean="0"/>
              <a:t>modelled daily gross C gain and a</a:t>
            </a:r>
            <a:r>
              <a:rPr lang="en-AU" baseline="0" dirty="0" smtClean="0"/>
              <a:t> </a:t>
            </a:r>
            <a:r>
              <a:rPr lang="en-AU" dirty="0" smtClean="0"/>
              <a:t>self shading factor.</a:t>
            </a:r>
            <a:endParaRPr lang="en-US" dirty="0" smtClean="0"/>
          </a:p>
          <a:p>
            <a:pPr marL="171450" indent="-171450">
              <a:buFont typeface="Arial"/>
              <a:buChar char="•"/>
            </a:pPr>
            <a:r>
              <a:rPr lang="en-US" dirty="0" err="1" smtClean="0"/>
              <a:t>Cday</a:t>
            </a:r>
            <a:r>
              <a:rPr lang="en-US" dirty="0" smtClean="0"/>
              <a:t>(t) is quantified using the biochemical (coupled photosynthesis - </a:t>
            </a:r>
            <a:r>
              <a:rPr lang="en-US" dirty="0" err="1" smtClean="0"/>
              <a:t>stomatal</a:t>
            </a:r>
            <a:r>
              <a:rPr lang="en-US" dirty="0" smtClean="0"/>
              <a:t> conductance) model of Farquhar et al. (1980) and fitting with the '</a:t>
            </a:r>
            <a:r>
              <a:rPr lang="en-US" dirty="0" err="1" smtClean="0"/>
              <a:t>plantecophys</a:t>
            </a:r>
            <a:r>
              <a:rPr lang="en-US" dirty="0" smtClean="0"/>
              <a:t>' package</a:t>
            </a:r>
            <a:r>
              <a:rPr lang="en-US" baseline="0" dirty="0" smtClean="0"/>
              <a:t> of </a:t>
            </a:r>
            <a:r>
              <a:rPr lang="en-US" baseline="0" dirty="0" err="1" smtClean="0"/>
              <a:t>Remko</a:t>
            </a:r>
            <a:r>
              <a:rPr lang="en-US" baseline="0" dirty="0" smtClean="0"/>
              <a:t> with the mean </a:t>
            </a:r>
            <a:r>
              <a:rPr lang="en-US" dirty="0" smtClean="0"/>
              <a:t>photosynthetic parameters (</a:t>
            </a:r>
            <a:r>
              <a:rPr lang="en-US" dirty="0" err="1" smtClean="0"/>
              <a:t>Jmax</a:t>
            </a:r>
            <a:r>
              <a:rPr lang="en-US" dirty="0" smtClean="0"/>
              <a:t>, </a:t>
            </a:r>
            <a:r>
              <a:rPr lang="en-US" dirty="0" err="1" smtClean="0"/>
              <a:t>Vcmax</a:t>
            </a:r>
            <a:r>
              <a:rPr lang="en-US" dirty="0" smtClean="0"/>
              <a:t>, </a:t>
            </a:r>
            <a:r>
              <a:rPr lang="en-US" dirty="0" err="1" smtClean="0"/>
              <a:t>Rdark</a:t>
            </a:r>
            <a:r>
              <a:rPr lang="en-US" dirty="0" smtClean="0"/>
              <a:t> and g1)</a:t>
            </a:r>
            <a:r>
              <a:rPr lang="en-US" baseline="0" dirty="0" smtClean="0"/>
              <a:t> </a:t>
            </a:r>
            <a:r>
              <a:rPr lang="en-US" baseline="0" dirty="0" smtClean="0"/>
              <a:t>which </a:t>
            </a:r>
            <a:r>
              <a:rPr lang="en-US" baseline="0" dirty="0" smtClean="0"/>
              <a:t>are obtained from </a:t>
            </a:r>
            <a:r>
              <a:rPr lang="en-US" dirty="0" smtClean="0"/>
              <a:t>the </a:t>
            </a:r>
            <a:r>
              <a:rPr lang="en-US" dirty="0" err="1" smtClean="0"/>
              <a:t>ACi</a:t>
            </a:r>
            <a:r>
              <a:rPr lang="en-US" dirty="0" smtClean="0"/>
              <a:t> curves. </a:t>
            </a:r>
            <a:r>
              <a:rPr lang="en-AU" sz="1200" kern="1200" dirty="0" smtClean="0">
                <a:solidFill>
                  <a:schemeClr val="tx1"/>
                </a:solidFill>
                <a:effectLst/>
                <a:latin typeface="+mn-lt"/>
                <a:ea typeface="+mn-ea"/>
                <a:cs typeface="+mn-cs"/>
              </a:rPr>
              <a:t>Then</a:t>
            </a:r>
            <a:r>
              <a:rPr lang="en-AU" sz="1200" kern="1200" baseline="0" dirty="0" smtClean="0">
                <a:solidFill>
                  <a:schemeClr val="tx1"/>
                </a:solidFill>
                <a:effectLst/>
                <a:latin typeface="+mn-lt"/>
                <a:ea typeface="+mn-ea"/>
                <a:cs typeface="+mn-cs"/>
              </a:rPr>
              <a:t> </a:t>
            </a:r>
            <a:r>
              <a:rPr lang="en-AU" sz="1200" kern="1200" baseline="0" dirty="0" smtClean="0">
                <a:solidFill>
                  <a:schemeClr val="tx1"/>
                </a:solidFill>
                <a:effectLst/>
                <a:latin typeface="+mn-lt"/>
                <a:ea typeface="+mn-ea"/>
                <a:cs typeface="+mn-cs"/>
              </a:rPr>
              <a:t>the self shading</a:t>
            </a:r>
            <a:r>
              <a:rPr lang="en-AU" sz="1200" kern="1200" dirty="0" smtClean="0">
                <a:solidFill>
                  <a:schemeClr val="tx1"/>
                </a:solidFill>
                <a:effectLst/>
                <a:latin typeface="+mn-lt"/>
                <a:ea typeface="+mn-ea"/>
                <a:cs typeface="+mn-cs"/>
              </a:rPr>
              <a:t> factor </a:t>
            </a:r>
            <a:r>
              <a:rPr lang="en-AU" dirty="0" err="1" smtClean="0"/>
              <a:t>σ</a:t>
            </a:r>
            <a:r>
              <a:rPr lang="en-AU" baseline="-25000" dirty="0" err="1" smtClean="0"/>
              <a:t>s</a:t>
            </a:r>
            <a:r>
              <a:rPr lang="en-AU" sz="1200" kern="1200" dirty="0" smtClean="0">
                <a:solidFill>
                  <a:schemeClr val="tx1"/>
                </a:solidFill>
                <a:effectLst/>
                <a:latin typeface="+mn-lt"/>
                <a:ea typeface="+mn-ea"/>
                <a:cs typeface="+mn-cs"/>
              </a:rPr>
              <a:t> which </a:t>
            </a:r>
            <a:r>
              <a:rPr lang="en-AU" dirty="0" smtClean="0"/>
              <a:t>is a linear function of LA</a:t>
            </a:r>
            <a:r>
              <a:rPr lang="en-AU" baseline="0" dirty="0" smtClean="0"/>
              <a:t> where </a:t>
            </a:r>
            <a:r>
              <a:rPr lang="en-AU" baseline="0" dirty="0" smtClean="0"/>
              <a:t>coefficient </a:t>
            </a:r>
            <a:r>
              <a:rPr lang="en-AU" sz="1200" kern="1200" dirty="0" smtClean="0">
                <a:solidFill>
                  <a:schemeClr val="tx1"/>
                </a:solidFill>
                <a:effectLst/>
                <a:latin typeface="+mn-lt"/>
                <a:ea typeface="+mn-ea"/>
                <a:cs typeface="+mn-cs"/>
              </a:rPr>
              <a:t>‘b</a:t>
            </a:r>
            <a:r>
              <a:rPr lang="en-AU" sz="1200" kern="1200" dirty="0" smtClean="0">
                <a:solidFill>
                  <a:schemeClr val="tx1"/>
                </a:solidFill>
                <a:effectLst/>
                <a:latin typeface="+mn-lt"/>
                <a:ea typeface="+mn-ea"/>
                <a:cs typeface="+mn-cs"/>
              </a:rPr>
              <a:t>’ and ‘intercept’ were calculated from ‘</a:t>
            </a:r>
            <a:r>
              <a:rPr lang="en-AU" sz="1200" kern="1200" dirty="0" err="1" smtClean="0">
                <a:solidFill>
                  <a:schemeClr val="tx1"/>
                </a:solidFill>
                <a:effectLst/>
                <a:latin typeface="+mn-lt"/>
                <a:ea typeface="+mn-ea"/>
                <a:cs typeface="+mn-cs"/>
              </a:rPr>
              <a:t>YplantQMC</a:t>
            </a:r>
            <a:r>
              <a:rPr lang="en-AU" sz="1200" kern="1200" dirty="0" smtClean="0">
                <a:solidFill>
                  <a:schemeClr val="tx1"/>
                </a:solidFill>
                <a:effectLst/>
                <a:latin typeface="+mn-lt"/>
                <a:ea typeface="+mn-ea"/>
                <a:cs typeface="+mn-cs"/>
              </a:rPr>
              <a:t>’ package</a:t>
            </a:r>
            <a:r>
              <a:rPr lang="en-AU" sz="1200" kern="1200" baseline="0" dirty="0" smtClean="0">
                <a:solidFill>
                  <a:schemeClr val="tx1"/>
                </a:solidFill>
                <a:effectLst/>
                <a:latin typeface="+mn-lt"/>
                <a:ea typeface="+mn-ea"/>
                <a:cs typeface="+mn-cs"/>
              </a:rPr>
              <a:t> of </a:t>
            </a:r>
            <a:r>
              <a:rPr lang="en-AU" sz="1200" kern="1200" baseline="0" dirty="0" err="1" smtClean="0">
                <a:solidFill>
                  <a:schemeClr val="tx1"/>
                </a:solidFill>
                <a:effectLst/>
                <a:latin typeface="+mn-lt"/>
                <a:ea typeface="+mn-ea"/>
                <a:cs typeface="+mn-cs"/>
              </a:rPr>
              <a:t>Remko</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for individual </a:t>
            </a:r>
            <a:r>
              <a:rPr lang="en-AU" sz="1200" kern="1200" dirty="0" smtClean="0">
                <a:solidFill>
                  <a:schemeClr val="tx1"/>
                </a:solidFill>
                <a:effectLst/>
                <a:latin typeface="+mn-lt"/>
                <a:ea typeface="+mn-ea"/>
                <a:cs typeface="+mn-cs"/>
              </a:rPr>
              <a:t>treatment.</a:t>
            </a:r>
            <a:r>
              <a:rPr lang="en-AU" sz="1200" kern="1200" baseline="0" dirty="0" smtClean="0">
                <a:solidFill>
                  <a:schemeClr val="tx1"/>
                </a:solidFill>
                <a:effectLst/>
                <a:latin typeface="+mn-lt"/>
                <a:ea typeface="+mn-ea"/>
                <a:cs typeface="+mn-cs"/>
              </a:rPr>
              <a:t> </a:t>
            </a:r>
            <a:r>
              <a:rPr lang="en-AU" dirty="0" smtClean="0">
                <a:effectLst/>
              </a:rPr>
              <a:t>So</a:t>
            </a:r>
            <a:r>
              <a:rPr lang="en-AU" baseline="0" dirty="0" smtClean="0">
                <a:effectLst/>
              </a:rPr>
              <a:t> </a:t>
            </a:r>
            <a:r>
              <a:rPr lang="en-AU" baseline="0" dirty="0" smtClean="0">
                <a:effectLst/>
              </a:rPr>
              <a:t>lets</a:t>
            </a:r>
            <a:r>
              <a:rPr lang="en-AU" dirty="0" smtClean="0">
                <a:effectLst/>
              </a:rPr>
              <a:t> put a tick on </a:t>
            </a:r>
            <a:r>
              <a:rPr lang="en-AU" dirty="0" smtClean="0">
                <a:effectLst/>
              </a:rPr>
              <a:t>the GPP </a:t>
            </a:r>
            <a:r>
              <a:rPr lang="en-AU" dirty="0" smtClean="0">
                <a:effectLst/>
              </a:rPr>
              <a:t>box.</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9</a:t>
            </a:fld>
            <a:endParaRPr lang="en-AU"/>
          </a:p>
        </p:txBody>
      </p:sp>
    </p:spTree>
    <p:extLst>
      <p:ext uri="{BB962C8B-B14F-4D97-AF65-F5344CB8AC3E}">
        <p14:creationId xmlns:p14="http://schemas.microsoft.com/office/powerpoint/2010/main" val="693806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8541" y="1621985"/>
            <a:ext cx="7803436" cy="1119193"/>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7077" y="2958730"/>
            <a:ext cx="6426359" cy="1334329"/>
          </a:xfrm>
        </p:spPr>
        <p:txBody>
          <a:bodyPr/>
          <a:lstStyle>
            <a:lvl1pPr marL="0" indent="0" algn="ctr">
              <a:buNone/>
              <a:defRPr>
                <a:solidFill>
                  <a:schemeClr val="tx1">
                    <a:tint val="75000"/>
                  </a:schemeClr>
                </a:solidFill>
              </a:defRPr>
            </a:lvl1pPr>
            <a:lvl2pPr marL="460858" indent="0" algn="ctr">
              <a:buNone/>
              <a:defRPr>
                <a:solidFill>
                  <a:schemeClr val="tx1">
                    <a:tint val="75000"/>
                  </a:schemeClr>
                </a:solidFill>
              </a:defRPr>
            </a:lvl2pPr>
            <a:lvl3pPr marL="921715" indent="0" algn="ctr">
              <a:buNone/>
              <a:defRPr>
                <a:solidFill>
                  <a:schemeClr val="tx1">
                    <a:tint val="75000"/>
                  </a:schemeClr>
                </a:solidFill>
              </a:defRPr>
            </a:lvl3pPr>
            <a:lvl4pPr marL="1382573" indent="0" algn="ctr">
              <a:buNone/>
              <a:defRPr>
                <a:solidFill>
                  <a:schemeClr val="tx1">
                    <a:tint val="75000"/>
                  </a:schemeClr>
                </a:solidFill>
              </a:defRPr>
            </a:lvl4pPr>
            <a:lvl5pPr marL="1843430" indent="0" algn="ctr">
              <a:buNone/>
              <a:defRPr>
                <a:solidFill>
                  <a:schemeClr val="tx1">
                    <a:tint val="75000"/>
                  </a:schemeClr>
                </a:solidFill>
              </a:defRPr>
            </a:lvl5pPr>
            <a:lvl6pPr marL="2304288" indent="0" algn="ctr">
              <a:buNone/>
              <a:defRPr>
                <a:solidFill>
                  <a:schemeClr val="tx1">
                    <a:tint val="75000"/>
                  </a:schemeClr>
                </a:solidFill>
              </a:defRPr>
            </a:lvl6pPr>
            <a:lvl7pPr marL="2765146" indent="0" algn="ctr">
              <a:buNone/>
              <a:defRPr>
                <a:solidFill>
                  <a:schemeClr val="tx1">
                    <a:tint val="75000"/>
                  </a:schemeClr>
                </a:solidFill>
              </a:defRPr>
            </a:lvl7pPr>
            <a:lvl8pPr marL="3226003" indent="0" algn="ctr">
              <a:buNone/>
              <a:defRPr>
                <a:solidFill>
                  <a:schemeClr val="tx1">
                    <a:tint val="75000"/>
                  </a:schemeClr>
                </a:solidFill>
              </a:defRPr>
            </a:lvl8pPr>
            <a:lvl9pPr marL="3686861"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3616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99831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5872" y="209094"/>
            <a:ext cx="2065616" cy="4455016"/>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9026" y="209094"/>
            <a:ext cx="6043839" cy="44550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47647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662970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5198" y="3355162"/>
            <a:ext cx="7803436" cy="103700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5198" y="2213005"/>
            <a:ext cx="7803436" cy="1142156"/>
          </a:xfrm>
        </p:spPr>
        <p:txBody>
          <a:bodyPr anchor="b"/>
          <a:lstStyle>
            <a:lvl1pPr marL="0" indent="0">
              <a:buNone/>
              <a:defRPr sz="2000">
                <a:solidFill>
                  <a:schemeClr val="tx1">
                    <a:tint val="75000"/>
                  </a:schemeClr>
                </a:solidFill>
              </a:defRPr>
            </a:lvl1pPr>
            <a:lvl2pPr marL="460858" indent="0">
              <a:buNone/>
              <a:defRPr sz="1800">
                <a:solidFill>
                  <a:schemeClr val="tx1">
                    <a:tint val="75000"/>
                  </a:schemeClr>
                </a:solidFill>
              </a:defRPr>
            </a:lvl2pPr>
            <a:lvl3pPr marL="921715" indent="0">
              <a:buNone/>
              <a:defRPr sz="1600">
                <a:solidFill>
                  <a:schemeClr val="tx1">
                    <a:tint val="75000"/>
                  </a:schemeClr>
                </a:solidFill>
              </a:defRPr>
            </a:lvl3pPr>
            <a:lvl4pPr marL="1382573" indent="0">
              <a:buNone/>
              <a:defRPr sz="1400">
                <a:solidFill>
                  <a:schemeClr val="tx1">
                    <a:tint val="75000"/>
                  </a:schemeClr>
                </a:solidFill>
              </a:defRPr>
            </a:lvl4pPr>
            <a:lvl5pPr marL="1843430" indent="0">
              <a:buNone/>
              <a:defRPr sz="1400">
                <a:solidFill>
                  <a:schemeClr val="tx1">
                    <a:tint val="75000"/>
                  </a:schemeClr>
                </a:solidFill>
              </a:defRPr>
            </a:lvl5pPr>
            <a:lvl6pPr marL="2304288" indent="0">
              <a:buNone/>
              <a:defRPr sz="1400">
                <a:solidFill>
                  <a:schemeClr val="tx1">
                    <a:tint val="75000"/>
                  </a:schemeClr>
                </a:solidFill>
              </a:defRPr>
            </a:lvl6pPr>
            <a:lvl7pPr marL="2765146" indent="0">
              <a:buNone/>
              <a:defRPr sz="1400">
                <a:solidFill>
                  <a:schemeClr val="tx1">
                    <a:tint val="75000"/>
                  </a:schemeClr>
                </a:solidFill>
              </a:defRPr>
            </a:lvl7pPr>
            <a:lvl8pPr marL="3226003" indent="0">
              <a:buNone/>
              <a:defRPr sz="1400">
                <a:solidFill>
                  <a:schemeClr val="tx1">
                    <a:tint val="75000"/>
                  </a:schemeClr>
                </a:solidFill>
              </a:defRPr>
            </a:lvl8pPr>
            <a:lvl9pPr marL="368686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7BD9CF-C612-43A8-B934-5CF47C06606C}" type="datetimeFigureOut">
              <a:rPr lang="en-AU" smtClean="0"/>
              <a:t>1/02/17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53767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9027" y="1218302"/>
            <a:ext cx="4054728" cy="34458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66761" y="1218302"/>
            <a:ext cx="4054728" cy="34458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72143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9026" y="1168747"/>
            <a:ext cx="4056321" cy="487079"/>
          </a:xfrm>
        </p:spPr>
        <p:txBody>
          <a:bodyPr anchor="b"/>
          <a:lstStyle>
            <a:lvl1pPr marL="0" indent="0">
              <a:buNone/>
              <a:defRPr sz="2400" b="1"/>
            </a:lvl1pPr>
            <a:lvl2pPr marL="460858" indent="0">
              <a:buNone/>
              <a:defRPr sz="2000" b="1"/>
            </a:lvl2pPr>
            <a:lvl3pPr marL="921715" indent="0">
              <a:buNone/>
              <a:defRPr sz="1800" b="1"/>
            </a:lvl3pPr>
            <a:lvl4pPr marL="1382573" indent="0">
              <a:buNone/>
              <a:defRPr sz="1600" b="1"/>
            </a:lvl4pPr>
            <a:lvl5pPr marL="1843430" indent="0">
              <a:buNone/>
              <a:defRPr sz="1600" b="1"/>
            </a:lvl5pPr>
            <a:lvl6pPr marL="2304288" indent="0">
              <a:buNone/>
              <a:defRPr sz="1600" b="1"/>
            </a:lvl6pPr>
            <a:lvl7pPr marL="2765146" indent="0">
              <a:buNone/>
              <a:defRPr sz="1600" b="1"/>
            </a:lvl7pPr>
            <a:lvl8pPr marL="3226003" indent="0">
              <a:buNone/>
              <a:defRPr sz="1600" b="1"/>
            </a:lvl8pPr>
            <a:lvl9pPr marL="368686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9026" y="1655825"/>
            <a:ext cx="4056321" cy="30082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63576" y="1168747"/>
            <a:ext cx="4057913" cy="487079"/>
          </a:xfrm>
        </p:spPr>
        <p:txBody>
          <a:bodyPr anchor="b"/>
          <a:lstStyle>
            <a:lvl1pPr marL="0" indent="0">
              <a:buNone/>
              <a:defRPr sz="2400" b="1"/>
            </a:lvl1pPr>
            <a:lvl2pPr marL="460858" indent="0">
              <a:buNone/>
              <a:defRPr sz="2000" b="1"/>
            </a:lvl2pPr>
            <a:lvl3pPr marL="921715" indent="0">
              <a:buNone/>
              <a:defRPr sz="1800" b="1"/>
            </a:lvl3pPr>
            <a:lvl4pPr marL="1382573" indent="0">
              <a:buNone/>
              <a:defRPr sz="1600" b="1"/>
            </a:lvl4pPr>
            <a:lvl5pPr marL="1843430" indent="0">
              <a:buNone/>
              <a:defRPr sz="1600" b="1"/>
            </a:lvl5pPr>
            <a:lvl6pPr marL="2304288" indent="0">
              <a:buNone/>
              <a:defRPr sz="1600" b="1"/>
            </a:lvl6pPr>
            <a:lvl7pPr marL="2765146" indent="0">
              <a:buNone/>
              <a:defRPr sz="1600" b="1"/>
            </a:lvl7pPr>
            <a:lvl8pPr marL="3226003" indent="0">
              <a:buNone/>
              <a:defRPr sz="1600" b="1"/>
            </a:lvl8pPr>
            <a:lvl9pPr marL="368686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576" y="1655825"/>
            <a:ext cx="4057913" cy="30082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747BD9CF-C612-43A8-B934-5CF47C06606C}" type="datetimeFigureOut">
              <a:rPr lang="en-AU" smtClean="0"/>
              <a:t>1/02/17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86028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747BD9CF-C612-43A8-B934-5CF47C06606C}" type="datetimeFigureOut">
              <a:rPr lang="en-AU" smtClean="0"/>
              <a:t>1/02/17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07178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BD9CF-C612-43A8-B934-5CF47C06606C}" type="datetimeFigureOut">
              <a:rPr lang="en-AU" smtClean="0"/>
              <a:t>1/02/17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20734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9028" y="207884"/>
            <a:ext cx="3020326" cy="884719"/>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89328" y="207887"/>
            <a:ext cx="5132161" cy="445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9028" y="1092604"/>
            <a:ext cx="3020326" cy="3571506"/>
          </a:xfrm>
        </p:spPr>
        <p:txBody>
          <a:bodyPr/>
          <a:lstStyle>
            <a:lvl1pPr marL="0" indent="0">
              <a:buNone/>
              <a:defRPr sz="1400"/>
            </a:lvl1pPr>
            <a:lvl2pPr marL="460858" indent="0">
              <a:buNone/>
              <a:defRPr sz="1200"/>
            </a:lvl2pPr>
            <a:lvl3pPr marL="921715" indent="0">
              <a:buNone/>
              <a:defRPr sz="1000"/>
            </a:lvl3pPr>
            <a:lvl4pPr marL="1382573" indent="0">
              <a:buNone/>
              <a:defRPr sz="900"/>
            </a:lvl4pPr>
            <a:lvl5pPr marL="1843430" indent="0">
              <a:buNone/>
              <a:defRPr sz="900"/>
            </a:lvl5pPr>
            <a:lvl6pPr marL="2304288" indent="0">
              <a:buNone/>
              <a:defRPr sz="900"/>
            </a:lvl6pPr>
            <a:lvl7pPr marL="2765146" indent="0">
              <a:buNone/>
              <a:defRPr sz="900"/>
            </a:lvl7pPr>
            <a:lvl8pPr marL="3226003" indent="0">
              <a:buNone/>
              <a:defRPr sz="900"/>
            </a:lvl8pPr>
            <a:lvl9pPr marL="36868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62489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9445" y="3654902"/>
            <a:ext cx="5508308" cy="431482"/>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9445" y="466531"/>
            <a:ext cx="5508308" cy="3132773"/>
          </a:xfrm>
        </p:spPr>
        <p:txBody>
          <a:bodyPr/>
          <a:lstStyle>
            <a:lvl1pPr marL="0" indent="0">
              <a:buNone/>
              <a:defRPr sz="3200"/>
            </a:lvl1pPr>
            <a:lvl2pPr marL="460858" indent="0">
              <a:buNone/>
              <a:defRPr sz="2800"/>
            </a:lvl2pPr>
            <a:lvl3pPr marL="921715" indent="0">
              <a:buNone/>
              <a:defRPr sz="2400"/>
            </a:lvl3pPr>
            <a:lvl4pPr marL="1382573" indent="0">
              <a:buNone/>
              <a:defRPr sz="2000"/>
            </a:lvl4pPr>
            <a:lvl5pPr marL="1843430" indent="0">
              <a:buNone/>
              <a:defRPr sz="2000"/>
            </a:lvl5pPr>
            <a:lvl6pPr marL="2304288" indent="0">
              <a:buNone/>
              <a:defRPr sz="2000"/>
            </a:lvl6pPr>
            <a:lvl7pPr marL="2765146" indent="0">
              <a:buNone/>
              <a:defRPr sz="2000"/>
            </a:lvl7pPr>
            <a:lvl8pPr marL="3226003" indent="0">
              <a:buNone/>
              <a:defRPr sz="2000"/>
            </a:lvl8pPr>
            <a:lvl9pPr marL="3686861" indent="0">
              <a:buNone/>
              <a:defRPr sz="2000"/>
            </a:lvl9pPr>
          </a:lstStyle>
          <a:p>
            <a:endParaRPr lang="en-AU"/>
          </a:p>
        </p:txBody>
      </p:sp>
      <p:sp>
        <p:nvSpPr>
          <p:cNvPr id="4" name="Text Placeholder 3"/>
          <p:cNvSpPr>
            <a:spLocks noGrp="1"/>
          </p:cNvSpPr>
          <p:nvPr>
            <p:ph type="body" sz="half" idx="2"/>
          </p:nvPr>
        </p:nvSpPr>
        <p:spPr>
          <a:xfrm>
            <a:off x="1799445" y="4086385"/>
            <a:ext cx="5508308" cy="612776"/>
          </a:xfrm>
        </p:spPr>
        <p:txBody>
          <a:bodyPr/>
          <a:lstStyle>
            <a:lvl1pPr marL="0" indent="0">
              <a:buNone/>
              <a:defRPr sz="1400"/>
            </a:lvl1pPr>
            <a:lvl2pPr marL="460858" indent="0">
              <a:buNone/>
              <a:defRPr sz="1200"/>
            </a:lvl2pPr>
            <a:lvl3pPr marL="921715" indent="0">
              <a:buNone/>
              <a:defRPr sz="1000"/>
            </a:lvl3pPr>
            <a:lvl4pPr marL="1382573" indent="0">
              <a:buNone/>
              <a:defRPr sz="900"/>
            </a:lvl4pPr>
            <a:lvl5pPr marL="1843430" indent="0">
              <a:buNone/>
              <a:defRPr sz="900"/>
            </a:lvl5pPr>
            <a:lvl6pPr marL="2304288" indent="0">
              <a:buNone/>
              <a:defRPr sz="900"/>
            </a:lvl6pPr>
            <a:lvl7pPr marL="2765146" indent="0">
              <a:buNone/>
              <a:defRPr sz="900"/>
            </a:lvl7pPr>
            <a:lvl8pPr marL="3226003" indent="0">
              <a:buNone/>
              <a:defRPr sz="900"/>
            </a:lvl8pPr>
            <a:lvl9pPr marL="36868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1/02/17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521283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9026" y="209094"/>
            <a:ext cx="8262462" cy="870215"/>
          </a:xfrm>
          <a:prstGeom prst="rect">
            <a:avLst/>
          </a:prstGeom>
        </p:spPr>
        <p:txBody>
          <a:bodyPr vert="horz" lIns="92172" tIns="46086" rIns="92172" bIns="46086"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9026" y="1218302"/>
            <a:ext cx="8262462" cy="3445808"/>
          </a:xfrm>
          <a:prstGeom prst="rect">
            <a:avLst/>
          </a:prstGeom>
        </p:spPr>
        <p:txBody>
          <a:bodyPr vert="horz" lIns="92172" tIns="46086" rIns="92172" bIns="460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9026" y="4839361"/>
            <a:ext cx="2142120" cy="277985"/>
          </a:xfrm>
          <a:prstGeom prst="rect">
            <a:avLst/>
          </a:prstGeom>
        </p:spPr>
        <p:txBody>
          <a:bodyPr vert="horz" lIns="92172" tIns="46086" rIns="92172" bIns="46086" rtlCol="0" anchor="ctr"/>
          <a:lstStyle>
            <a:lvl1pPr algn="l">
              <a:defRPr sz="1200">
                <a:solidFill>
                  <a:schemeClr val="tx1">
                    <a:tint val="75000"/>
                  </a:schemeClr>
                </a:solidFill>
              </a:defRPr>
            </a:lvl1pPr>
          </a:lstStyle>
          <a:p>
            <a:fld id="{747BD9CF-C612-43A8-B934-5CF47C06606C}" type="datetimeFigureOut">
              <a:rPr lang="en-AU" smtClean="0"/>
              <a:t>1/02/17</a:t>
            </a:fld>
            <a:endParaRPr lang="en-AU"/>
          </a:p>
        </p:txBody>
      </p:sp>
      <p:sp>
        <p:nvSpPr>
          <p:cNvPr id="5" name="Footer Placeholder 4"/>
          <p:cNvSpPr>
            <a:spLocks noGrp="1"/>
          </p:cNvSpPr>
          <p:nvPr>
            <p:ph type="ftr" sz="quarter" idx="3"/>
          </p:nvPr>
        </p:nvSpPr>
        <p:spPr>
          <a:xfrm>
            <a:off x="3136678" y="4839361"/>
            <a:ext cx="2907162" cy="277985"/>
          </a:xfrm>
          <a:prstGeom prst="rect">
            <a:avLst/>
          </a:prstGeom>
        </p:spPr>
        <p:txBody>
          <a:bodyPr vert="horz" lIns="92172" tIns="46086" rIns="92172" bIns="46086"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79368" y="4839361"/>
            <a:ext cx="2142120" cy="277985"/>
          </a:xfrm>
          <a:prstGeom prst="rect">
            <a:avLst/>
          </a:prstGeom>
        </p:spPr>
        <p:txBody>
          <a:bodyPr vert="horz" lIns="92172" tIns="46086" rIns="92172" bIns="46086" rtlCol="0" anchor="ctr"/>
          <a:lstStyle>
            <a:lvl1pPr algn="r">
              <a:defRPr sz="1200">
                <a:solidFill>
                  <a:schemeClr val="tx1">
                    <a:tint val="75000"/>
                  </a:schemeClr>
                </a:solidFill>
              </a:defRPr>
            </a:lvl1pPr>
          </a:lstStyle>
          <a:p>
            <a:fld id="{0F34EA1F-825B-41F7-99F1-0F61EC4C7910}" type="slidenum">
              <a:rPr lang="en-AU" smtClean="0"/>
              <a:t>‹#›</a:t>
            </a:fld>
            <a:endParaRPr lang="en-AU"/>
          </a:p>
        </p:txBody>
      </p:sp>
    </p:spTree>
    <p:extLst>
      <p:ext uri="{BB962C8B-B14F-4D97-AF65-F5344CB8AC3E}">
        <p14:creationId xmlns:p14="http://schemas.microsoft.com/office/powerpoint/2010/main" val="3458741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21715" rtl="0" eaLnBrk="1" latinLnBrk="0" hangingPunct="1">
        <a:spcBef>
          <a:spcPct val="0"/>
        </a:spcBef>
        <a:buNone/>
        <a:defRPr sz="4400" kern="1200">
          <a:solidFill>
            <a:schemeClr val="tx1"/>
          </a:solidFill>
          <a:latin typeface="+mj-lt"/>
          <a:ea typeface="+mj-ea"/>
          <a:cs typeface="+mj-cs"/>
        </a:defRPr>
      </a:lvl1pPr>
    </p:titleStyle>
    <p:bodyStyle>
      <a:lvl1pPr marL="345643" indent="-345643" algn="l" defTabSz="9217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8894" indent="-288036" algn="l" defTabSz="92171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52144" indent="-230429" algn="l" defTabSz="92171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13002"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73859"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34717"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95574"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56432"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17290"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21715" rtl="0" eaLnBrk="1" latinLnBrk="0" hangingPunct="1">
        <a:defRPr sz="1800" kern="1200">
          <a:solidFill>
            <a:schemeClr val="tx1"/>
          </a:solidFill>
          <a:latin typeface="+mn-lt"/>
          <a:ea typeface="+mn-ea"/>
          <a:cs typeface="+mn-cs"/>
        </a:defRPr>
      </a:lvl1pPr>
      <a:lvl2pPr marL="460858" algn="l" defTabSz="921715" rtl="0" eaLnBrk="1" latinLnBrk="0" hangingPunct="1">
        <a:defRPr sz="1800" kern="1200">
          <a:solidFill>
            <a:schemeClr val="tx1"/>
          </a:solidFill>
          <a:latin typeface="+mn-lt"/>
          <a:ea typeface="+mn-ea"/>
          <a:cs typeface="+mn-cs"/>
        </a:defRPr>
      </a:lvl2pPr>
      <a:lvl3pPr marL="921715" algn="l" defTabSz="921715" rtl="0" eaLnBrk="1" latinLnBrk="0" hangingPunct="1">
        <a:defRPr sz="1800" kern="1200">
          <a:solidFill>
            <a:schemeClr val="tx1"/>
          </a:solidFill>
          <a:latin typeface="+mn-lt"/>
          <a:ea typeface="+mn-ea"/>
          <a:cs typeface="+mn-cs"/>
        </a:defRPr>
      </a:lvl3pPr>
      <a:lvl4pPr marL="1382573" algn="l" defTabSz="921715" rtl="0" eaLnBrk="1" latinLnBrk="0" hangingPunct="1">
        <a:defRPr sz="1800" kern="1200">
          <a:solidFill>
            <a:schemeClr val="tx1"/>
          </a:solidFill>
          <a:latin typeface="+mn-lt"/>
          <a:ea typeface="+mn-ea"/>
          <a:cs typeface="+mn-cs"/>
        </a:defRPr>
      </a:lvl4pPr>
      <a:lvl5pPr marL="1843430" algn="l" defTabSz="921715" rtl="0" eaLnBrk="1" latinLnBrk="0" hangingPunct="1">
        <a:defRPr sz="1800" kern="1200">
          <a:solidFill>
            <a:schemeClr val="tx1"/>
          </a:solidFill>
          <a:latin typeface="+mn-lt"/>
          <a:ea typeface="+mn-ea"/>
          <a:cs typeface="+mn-cs"/>
        </a:defRPr>
      </a:lvl5pPr>
      <a:lvl6pPr marL="2304288" algn="l" defTabSz="921715" rtl="0" eaLnBrk="1" latinLnBrk="0" hangingPunct="1">
        <a:defRPr sz="1800" kern="1200">
          <a:solidFill>
            <a:schemeClr val="tx1"/>
          </a:solidFill>
          <a:latin typeface="+mn-lt"/>
          <a:ea typeface="+mn-ea"/>
          <a:cs typeface="+mn-cs"/>
        </a:defRPr>
      </a:lvl6pPr>
      <a:lvl7pPr marL="2765146" algn="l" defTabSz="921715" rtl="0" eaLnBrk="1" latinLnBrk="0" hangingPunct="1">
        <a:defRPr sz="1800" kern="1200">
          <a:solidFill>
            <a:schemeClr val="tx1"/>
          </a:solidFill>
          <a:latin typeface="+mn-lt"/>
          <a:ea typeface="+mn-ea"/>
          <a:cs typeface="+mn-cs"/>
        </a:defRPr>
      </a:lvl7pPr>
      <a:lvl8pPr marL="3226003" algn="l" defTabSz="921715" rtl="0" eaLnBrk="1" latinLnBrk="0" hangingPunct="1">
        <a:defRPr sz="1800" kern="1200">
          <a:solidFill>
            <a:schemeClr val="tx1"/>
          </a:solidFill>
          <a:latin typeface="+mn-lt"/>
          <a:ea typeface="+mn-ea"/>
          <a:cs typeface="+mn-cs"/>
        </a:defRPr>
      </a:lvl8pPr>
      <a:lvl9pPr marL="3686861" algn="l" defTabSz="921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6.bin"/><Relationship Id="rId5" Type="http://schemas.openxmlformats.org/officeDocument/2006/relationships/image" Target="../media/image13.emf"/><Relationship Id="rId6" Type="http://schemas.openxmlformats.org/officeDocument/2006/relationships/oleObject" Target="../embeddings/oleObject7.bin"/><Relationship Id="rId7" Type="http://schemas.openxmlformats.org/officeDocument/2006/relationships/image" Target="../media/image14.emf"/><Relationship Id="rId8" Type="http://schemas.openxmlformats.org/officeDocument/2006/relationships/oleObject" Target="../embeddings/Microsoft_Equation1.bin"/><Relationship Id="rId9"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8.bin"/><Relationship Id="rId5" Type="http://schemas.openxmlformats.org/officeDocument/2006/relationships/image" Target="../media/image13.emf"/><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16.emf"/><Relationship Id="rId13" Type="http://schemas.openxmlformats.org/officeDocument/2006/relationships/oleObject" Target="../embeddings/oleObject11.bin"/><Relationship Id="rId14"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1.xml"/><Relationship Id="rId3" Type="http://schemas.openxmlformats.org/officeDocument/2006/relationships/notesSlide" Target="../notesSlides/notesSlide12.xml"/><Relationship Id="rId4" Type="http://schemas.openxmlformats.org/officeDocument/2006/relationships/oleObject" Target="../embeddings/oleObject9.bin"/><Relationship Id="rId5" Type="http://schemas.openxmlformats.org/officeDocument/2006/relationships/image" Target="../media/image13.emf"/><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2.bin"/><Relationship Id="rId5" Type="http://schemas.openxmlformats.org/officeDocument/2006/relationships/image" Target="../media/image13.emf"/><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3.bin"/><Relationship Id="rId5" Type="http://schemas.openxmlformats.org/officeDocument/2006/relationships/image" Target="../media/image13.emf"/><Relationship Id="rId1" Type="http://schemas.openxmlformats.org/officeDocument/2006/relationships/vmlDrawing" Target="../drawings/vmlDrawing7.vml"/><Relationship Id="rId2"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emf"/><Relationship Id="rId6" Type="http://schemas.openxmlformats.org/officeDocument/2006/relationships/oleObject" Target="../embeddings/oleObject2.bin"/><Relationship Id="rId7" Type="http://schemas.openxmlformats.org/officeDocument/2006/relationships/image" Target="../media/image9.emf"/><Relationship Id="rId8" Type="http://schemas.openxmlformats.org/officeDocument/2006/relationships/oleObject" Target="../embeddings/oleObject3.bin"/><Relationship Id="rId9"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4.bin"/><Relationship Id="rId5" Type="http://schemas.openxmlformats.org/officeDocument/2006/relationships/image" Target="../media/image11.emf"/><Relationship Id="rId6" Type="http://schemas.openxmlformats.org/officeDocument/2006/relationships/oleObject" Target="../embeddings/oleObject5.bin"/><Relationship Id="rId7"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14002" y="1294898"/>
            <a:ext cx="3759368" cy="1681231"/>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800" b="1" dirty="0"/>
              <a:t>Grow limitless </a:t>
            </a:r>
          </a:p>
          <a:p>
            <a:pPr marL="0" indent="0" algn="ctr">
              <a:buNone/>
            </a:pPr>
            <a:r>
              <a:rPr lang="en-AU" sz="2800" b="1" dirty="0"/>
              <a:t>or </a:t>
            </a:r>
          </a:p>
          <a:p>
            <a:pPr marL="0" indent="0" algn="ctr">
              <a:buNone/>
            </a:pPr>
            <a:r>
              <a:rPr lang="en-AU" sz="2800" b="1" dirty="0"/>
              <a:t>Store for the future!!</a:t>
            </a:r>
            <a:endParaRPr lang="en-US" sz="2800" b="1" dirty="0">
              <a:latin typeface="Trebuchet MS" pitchFamily="34" charset="0"/>
            </a:endParaRPr>
          </a:p>
        </p:txBody>
      </p:sp>
      <p:pic>
        <p:nvPicPr>
          <p:cNvPr id="2" name="Picture 1"/>
          <p:cNvPicPr>
            <a:picLocks noChangeAspect="1"/>
          </p:cNvPicPr>
          <p:nvPr/>
        </p:nvPicPr>
        <p:blipFill>
          <a:blip r:embed="rId3"/>
          <a:stretch>
            <a:fillRect/>
          </a:stretch>
        </p:blipFill>
        <p:spPr>
          <a:xfrm>
            <a:off x="5625281" y="490830"/>
            <a:ext cx="3230412" cy="1633113"/>
          </a:xfrm>
          <a:prstGeom prst="rect">
            <a:avLst/>
          </a:prstGeom>
        </p:spPr>
      </p:pic>
      <p:pic>
        <p:nvPicPr>
          <p:cNvPr id="5" name="Picture 4"/>
          <p:cNvPicPr>
            <a:picLocks noChangeAspect="1"/>
          </p:cNvPicPr>
          <p:nvPr/>
        </p:nvPicPr>
        <p:blipFill>
          <a:blip r:embed="rId4"/>
          <a:stretch>
            <a:fillRect/>
          </a:stretch>
        </p:blipFill>
        <p:spPr>
          <a:xfrm>
            <a:off x="5602394" y="2932392"/>
            <a:ext cx="3320159" cy="2017357"/>
          </a:xfrm>
          <a:prstGeom prst="rect">
            <a:avLst/>
          </a:prstGeom>
        </p:spPr>
      </p:pic>
      <p:sp>
        <p:nvSpPr>
          <p:cNvPr id="6" name="Action Button: Help 5">
            <a:hlinkClick r:id="" action="ppaction://noaction" highlightClick="1"/>
          </p:cNvPr>
          <p:cNvSpPr/>
          <p:nvPr/>
        </p:nvSpPr>
        <p:spPr>
          <a:xfrm>
            <a:off x="6976009" y="2245159"/>
            <a:ext cx="578364" cy="584776"/>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 name="Action Button: Help 6">
            <a:hlinkClick r:id="" action="ppaction://noaction" highlightClick="1"/>
          </p:cNvPr>
          <p:cNvSpPr/>
          <p:nvPr/>
        </p:nvSpPr>
        <p:spPr>
          <a:xfrm>
            <a:off x="6903714" y="3560905"/>
            <a:ext cx="650660" cy="657873"/>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001789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sp>
        <p:nvSpPr>
          <p:cNvPr id="8" name="Rectangle 7"/>
          <p:cNvSpPr/>
          <p:nvPr/>
        </p:nvSpPr>
        <p:spPr>
          <a:xfrm>
            <a:off x="306217" y="554495"/>
            <a:ext cx="3922562" cy="374918"/>
          </a:xfrm>
          <a:prstGeom prst="rect">
            <a:avLst/>
          </a:prstGeom>
        </p:spPr>
        <p:txBody>
          <a:bodyPr wrap="square" lIns="92172" tIns="46086" rIns="92172" bIns="46086">
            <a:spAutoFit/>
          </a:bodyPr>
          <a:lstStyle/>
          <a:p>
            <a:r>
              <a:rPr lang="en-AU" dirty="0" smtClean="0"/>
              <a:t>Daily</a:t>
            </a:r>
            <a:r>
              <a:rPr lang="en-AU" dirty="0"/>
              <a:t> </a:t>
            </a:r>
            <a:r>
              <a:rPr lang="en-AU" dirty="0" smtClean="0"/>
              <a:t>Respiration:  </a:t>
            </a:r>
          </a:p>
        </p:txBody>
      </p:sp>
      <p:graphicFrame>
        <p:nvGraphicFramePr>
          <p:cNvPr id="2" name="Object 1"/>
          <p:cNvGraphicFramePr>
            <a:graphicFrameLocks noChangeAspect="1"/>
          </p:cNvGraphicFramePr>
          <p:nvPr>
            <p:extLst>
              <p:ext uri="{D42A27DB-BD31-4B8C-83A1-F6EECF244321}">
                <p14:modId xmlns:p14="http://schemas.microsoft.com/office/powerpoint/2010/main" val="28570976"/>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2510"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9" name="Rectangle 8"/>
          <p:cNvSpPr/>
          <p:nvPr/>
        </p:nvSpPr>
        <p:spPr>
          <a:xfrm>
            <a:off x="27944" y="2464450"/>
            <a:ext cx="4428631" cy="1499670"/>
          </a:xfrm>
          <a:prstGeom prst="rect">
            <a:avLst/>
          </a:prstGeom>
        </p:spPr>
        <p:txBody>
          <a:bodyPr wrap="square" lIns="92172" tIns="46086" rIns="92172" bIns="46086">
            <a:spAutoFit/>
          </a:bodyPr>
          <a:lstStyle/>
          <a:p>
            <a:pPr marL="288036" indent="-288036">
              <a:buFont typeface="Arial"/>
              <a:buChar char="•"/>
            </a:pPr>
            <a:r>
              <a:rPr lang="en-AU" dirty="0" smtClean="0"/>
              <a:t>Measurements for </a:t>
            </a:r>
            <a:r>
              <a:rPr lang="en-AU" i="1" dirty="0" smtClean="0"/>
              <a:t>R</a:t>
            </a:r>
            <a:r>
              <a:rPr lang="en-AU" i="1" dirty="0"/>
              <a:t>(12.3) </a:t>
            </a:r>
            <a:r>
              <a:rPr lang="en-AU" dirty="0" smtClean="0"/>
              <a:t>were taken for </a:t>
            </a:r>
            <a:r>
              <a:rPr lang="en-AU" dirty="0"/>
              <a:t>various </a:t>
            </a:r>
            <a:r>
              <a:rPr lang="en-AU" dirty="0" smtClean="0"/>
              <a:t>treatments at 12.3</a:t>
            </a:r>
            <a:r>
              <a:rPr lang="en-AU" baseline="30000" dirty="0" smtClean="0"/>
              <a:t>0</a:t>
            </a:r>
            <a:r>
              <a:rPr lang="en-AU" dirty="0" smtClean="0"/>
              <a:t>C</a:t>
            </a:r>
            <a:endParaRPr lang="en-AU" dirty="0"/>
          </a:p>
          <a:p>
            <a:pPr marL="288036" indent="-288036">
              <a:buFont typeface="Arial"/>
              <a:buChar char="•"/>
            </a:pPr>
            <a:r>
              <a:rPr lang="en-US" dirty="0"/>
              <a:t>Q</a:t>
            </a:r>
            <a:r>
              <a:rPr lang="en-US" baseline="-25000" dirty="0"/>
              <a:t>10</a:t>
            </a:r>
            <a:r>
              <a:rPr lang="en-US" dirty="0"/>
              <a:t> </a:t>
            </a:r>
            <a:r>
              <a:rPr lang="en-US" dirty="0" smtClean="0"/>
              <a:t>= 1.86</a:t>
            </a:r>
            <a:endParaRPr lang="en-AU" dirty="0"/>
          </a:p>
          <a:p>
            <a:pPr marL="288036" indent="-288036">
              <a:buFont typeface="Arial"/>
              <a:buChar char="•"/>
            </a:pPr>
            <a:r>
              <a:rPr lang="en-AU" dirty="0" smtClean="0"/>
              <a:t>Temperature </a:t>
            </a:r>
            <a:r>
              <a:rPr lang="en-AU" dirty="0"/>
              <a:t>data </a:t>
            </a:r>
            <a:r>
              <a:rPr lang="en-AU" dirty="0" smtClean="0"/>
              <a:t>for </a:t>
            </a:r>
            <a:r>
              <a:rPr lang="en-AU" dirty="0"/>
              <a:t>15 </a:t>
            </a:r>
            <a:r>
              <a:rPr lang="en-AU" dirty="0" smtClean="0"/>
              <a:t>mins interval</a:t>
            </a:r>
          </a:p>
          <a:p>
            <a:pPr marL="288036" indent="-288036">
              <a:buFont typeface="Arial"/>
              <a:buChar char="•"/>
            </a:pPr>
            <a:r>
              <a:rPr lang="en-AU" i="1" dirty="0" smtClean="0"/>
              <a:t>SLA</a:t>
            </a:r>
            <a:r>
              <a:rPr lang="en-AU" dirty="0" smtClean="0"/>
              <a:t> from Leaf gas exchange</a:t>
            </a:r>
          </a:p>
        </p:txBody>
      </p:sp>
      <p:graphicFrame>
        <p:nvGraphicFramePr>
          <p:cNvPr id="10" name="Object 9"/>
          <p:cNvGraphicFramePr>
            <a:graphicFrameLocks noChangeAspect="1"/>
          </p:cNvGraphicFramePr>
          <p:nvPr>
            <p:extLst>
              <p:ext uri="{D42A27DB-BD31-4B8C-83A1-F6EECF244321}">
                <p14:modId xmlns:p14="http://schemas.microsoft.com/office/powerpoint/2010/main" val="4241058356"/>
              </p:ext>
            </p:extLst>
          </p:nvPr>
        </p:nvGraphicFramePr>
        <p:xfrm>
          <a:off x="686298" y="1002510"/>
          <a:ext cx="2679243" cy="518906"/>
        </p:xfrm>
        <a:graphic>
          <a:graphicData uri="http://schemas.openxmlformats.org/presentationml/2006/ole">
            <mc:AlternateContent xmlns:mc="http://schemas.openxmlformats.org/markup-compatibility/2006">
              <mc:Choice xmlns:v="urn:schemas-microsoft-com:vml" Requires="v">
                <p:oleObj spid="_x0000_s2511" name="Equation" r:id="rId6" imgW="1790700" imgH="342900" progId="Equation.3">
                  <p:embed/>
                </p:oleObj>
              </mc:Choice>
              <mc:Fallback>
                <p:oleObj name="Equation" r:id="rId6" imgW="1790700" imgH="342900" progId="Equation.3">
                  <p:embed/>
                  <p:pic>
                    <p:nvPicPr>
                      <p:cNvPr id="0" name=""/>
                      <p:cNvPicPr/>
                      <p:nvPr/>
                    </p:nvPicPr>
                    <p:blipFill>
                      <a:blip r:embed="rId7"/>
                      <a:stretch>
                        <a:fillRect/>
                      </a:stretch>
                    </p:blipFill>
                    <p:spPr>
                      <a:xfrm>
                        <a:off x="686298" y="1002510"/>
                        <a:ext cx="2679243" cy="518906"/>
                      </a:xfrm>
                      <a:prstGeom prst="rect">
                        <a:avLst/>
                      </a:prstGeom>
                    </p:spPr>
                  </p:pic>
                </p:oleObj>
              </mc:Fallback>
            </mc:AlternateContent>
          </a:graphicData>
        </a:graphic>
      </p:graphicFrame>
      <p:sp>
        <p:nvSpPr>
          <p:cNvPr id="39" name="Rectangle 3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69" name="Object 68"/>
          <p:cNvGraphicFramePr>
            <a:graphicFrameLocks noChangeAspect="1"/>
          </p:cNvGraphicFramePr>
          <p:nvPr>
            <p:extLst>
              <p:ext uri="{D42A27DB-BD31-4B8C-83A1-F6EECF244321}">
                <p14:modId xmlns:p14="http://schemas.microsoft.com/office/powerpoint/2010/main" val="1418133487"/>
              </p:ext>
            </p:extLst>
          </p:nvPr>
        </p:nvGraphicFramePr>
        <p:xfrm>
          <a:off x="493713" y="1611313"/>
          <a:ext cx="1733550" cy="719137"/>
        </p:xfrm>
        <a:graphic>
          <a:graphicData uri="http://schemas.openxmlformats.org/presentationml/2006/ole">
            <mc:AlternateContent xmlns:mc="http://schemas.openxmlformats.org/markup-compatibility/2006">
              <mc:Choice xmlns:v="urn:schemas-microsoft-com:vml" Requires="v">
                <p:oleObj spid="_x0000_s2512" name="Equation" r:id="rId8" imgW="1117600" imgH="457200" progId="Equation.3">
                  <p:embed/>
                </p:oleObj>
              </mc:Choice>
              <mc:Fallback>
                <p:oleObj name="Equation" r:id="rId8" imgW="1117600" imgH="457200" progId="Equation.3">
                  <p:embed/>
                  <p:pic>
                    <p:nvPicPr>
                      <p:cNvPr id="0" name=""/>
                      <p:cNvPicPr/>
                      <p:nvPr/>
                    </p:nvPicPr>
                    <p:blipFill>
                      <a:blip r:embed="rId9"/>
                      <a:stretch>
                        <a:fillRect/>
                      </a:stretch>
                    </p:blipFill>
                    <p:spPr>
                      <a:xfrm>
                        <a:off x="493713" y="1611313"/>
                        <a:ext cx="1733550" cy="719137"/>
                      </a:xfrm>
                      <a:prstGeom prst="rect">
                        <a:avLst/>
                      </a:prstGeom>
                    </p:spPr>
                  </p:pic>
                </p:oleObj>
              </mc:Fallback>
            </mc:AlternateContent>
          </a:graphicData>
        </a:graphic>
      </p:graphicFrame>
      <p:sp>
        <p:nvSpPr>
          <p:cNvPr id="70" name="Donut 69"/>
          <p:cNvSpPr/>
          <p:nvPr/>
        </p:nvSpPr>
        <p:spPr>
          <a:xfrm>
            <a:off x="4445665" y="71012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68" name="Rectangle 67"/>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115" name="Group 114"/>
          <p:cNvGrpSpPr/>
          <p:nvPr/>
        </p:nvGrpSpPr>
        <p:grpSpPr>
          <a:xfrm>
            <a:off x="4662552" y="787985"/>
            <a:ext cx="4445665" cy="2930075"/>
            <a:chOff x="4716016" y="735718"/>
            <a:chExt cx="4427984" cy="2886422"/>
          </a:xfrm>
        </p:grpSpPr>
        <p:grpSp>
          <p:nvGrpSpPr>
            <p:cNvPr id="116" name="Group 115"/>
            <p:cNvGrpSpPr/>
            <p:nvPr/>
          </p:nvGrpSpPr>
          <p:grpSpPr>
            <a:xfrm>
              <a:off x="5328416" y="1588024"/>
              <a:ext cx="1406252" cy="507978"/>
              <a:chOff x="3995936" y="3723878"/>
              <a:chExt cx="1778496" cy="557922"/>
            </a:xfrm>
          </p:grpSpPr>
          <p:sp>
            <p:nvSpPr>
              <p:cNvPr id="144" name="Rectangle 143"/>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45" name="Straight Arrow Connector 144"/>
              <p:cNvCxnSpPr>
                <a:stCxn id="140" idx="3"/>
                <a:endCxn id="144"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6" name="Rectangle 145"/>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47" name="Collate 146"/>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7" name="Group 116"/>
            <p:cNvGrpSpPr/>
            <p:nvPr/>
          </p:nvGrpSpPr>
          <p:grpSpPr>
            <a:xfrm>
              <a:off x="4716016" y="735718"/>
              <a:ext cx="609141" cy="1291479"/>
              <a:chOff x="683568" y="1203598"/>
              <a:chExt cx="770384" cy="1418456"/>
            </a:xfrm>
          </p:grpSpPr>
          <p:sp>
            <p:nvSpPr>
              <p:cNvPr id="140" name="Rectangle 139"/>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141" name="Straight Arrow Connector 140"/>
              <p:cNvCxnSpPr>
                <a:stCxn id="140"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143" name="Collate 142"/>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8" name="Group 117"/>
            <p:cNvGrpSpPr/>
            <p:nvPr/>
          </p:nvGrpSpPr>
          <p:grpSpPr>
            <a:xfrm>
              <a:off x="6434544" y="1012547"/>
              <a:ext cx="2709456" cy="2609593"/>
              <a:chOff x="6434544" y="1012547"/>
              <a:chExt cx="2709456" cy="2609593"/>
            </a:xfrm>
          </p:grpSpPr>
          <p:grpSp>
            <p:nvGrpSpPr>
              <p:cNvPr id="119" name="Group 118"/>
              <p:cNvGrpSpPr/>
              <p:nvPr/>
            </p:nvGrpSpPr>
            <p:grpSpPr>
              <a:xfrm>
                <a:off x="7067017" y="1491630"/>
                <a:ext cx="2076983" cy="2130510"/>
                <a:chOff x="1134996" y="1275606"/>
                <a:chExt cx="2626774" cy="2339980"/>
              </a:xfrm>
            </p:grpSpPr>
            <p:sp>
              <p:nvSpPr>
                <p:cNvPr id="125" name="Rectangle 12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126" name="Rectangle 12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27" name="Rectangle 12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28" name="Straight Arrow Connector 37"/>
                <p:cNvCxnSpPr>
                  <a:endCxn id="12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37"/>
                <p:cNvCxnSpPr>
                  <a:endCxn id="12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0" name="Collate 12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1" name="Collate 13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2" name="Collate 13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3" name="Rectangle 13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34" name="Rectangle 13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35" name="Rectangle 13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136" name="Collate 13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7" name="Rectangle 13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38" name="Rectangle 137"/>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139" name="Straight Arrow Connector 138"/>
                <p:cNvCxnSpPr>
                  <a:stCxn id="12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20" name="Elbow Connector 119"/>
              <p:cNvCxnSpPr>
                <a:stCxn id="144" idx="3"/>
                <a:endCxn id="12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144" idx="3"/>
                <a:endCxn id="12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23" name="Rectangle 12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24" name="Rectangle 12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729905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P spid="70" grpId="0" animBg="1"/>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31228110"/>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3229"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5" y="563928"/>
            <a:ext cx="3694766" cy="1780859"/>
          </a:xfrm>
          <a:prstGeom prst="rect">
            <a:avLst/>
          </a:prstGeom>
        </p:spPr>
        <p:txBody>
          <a:bodyPr wrap="square" lIns="92172" tIns="46086" rIns="92172" bIns="46086">
            <a:spAutoFit/>
          </a:bodyPr>
          <a:lstStyle/>
          <a:p>
            <a:pPr marL="345643" indent="-345643">
              <a:buFont typeface="+mj-lt"/>
              <a:buAutoNum type="arabicPeriod"/>
            </a:pPr>
            <a:r>
              <a:rPr lang="en-AU" dirty="0" smtClean="0"/>
              <a:t>Leaf TNC concentration measurements </a:t>
            </a:r>
            <a:r>
              <a:rPr lang="en-AU" dirty="0"/>
              <a:t>during </a:t>
            </a:r>
            <a:r>
              <a:rPr lang="en-AU" dirty="0" smtClean="0"/>
              <a:t>leaf </a:t>
            </a:r>
            <a:r>
              <a:rPr lang="en-AU" dirty="0"/>
              <a:t>gas </a:t>
            </a:r>
            <a:r>
              <a:rPr lang="en-AU" dirty="0" smtClean="0"/>
              <a:t>exchange</a:t>
            </a:r>
            <a:endParaRPr lang="en-AU" dirty="0"/>
          </a:p>
          <a:p>
            <a:pPr marL="345643" indent="-345643">
              <a:buFont typeface="+mj-lt"/>
              <a:buAutoNum type="arabicPeriod"/>
            </a:pPr>
            <a:r>
              <a:rPr lang="en-AU" dirty="0" smtClean="0"/>
              <a:t>Average </a:t>
            </a:r>
            <a:r>
              <a:rPr lang="en-AU" dirty="0" smtClean="0"/>
              <a:t>leaf TNC </a:t>
            </a:r>
            <a:r>
              <a:rPr lang="en-AU" dirty="0"/>
              <a:t>on </a:t>
            </a:r>
            <a:r>
              <a:rPr lang="en-AU" dirty="0" smtClean="0"/>
              <a:t>six </a:t>
            </a:r>
            <a:r>
              <a:rPr lang="en-AU" dirty="0"/>
              <a:t>occasions and the uncertainty </a:t>
            </a:r>
            <a:r>
              <a:rPr lang="en-AU" dirty="0" smtClean="0"/>
              <a:t>in data </a:t>
            </a:r>
            <a:r>
              <a:rPr lang="en-AU" dirty="0"/>
              <a:t>from </a:t>
            </a:r>
            <a:r>
              <a:rPr lang="en-AU" dirty="0" smtClean="0"/>
              <a:t>all replicates</a:t>
            </a:r>
            <a:endParaRPr lang="en-AU" dirty="0"/>
          </a:p>
        </p:txBody>
      </p:sp>
      <p:sp>
        <p:nvSpPr>
          <p:cNvPr id="99" name="Rectangle 9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45665" y="2098965"/>
            <a:ext cx="3181004" cy="299697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157486537"/>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grpSp>
      </p:grpSp>
      <p:sp>
        <p:nvSpPr>
          <p:cNvPr id="104" name="Rectangle 103"/>
          <p:cNvSpPr/>
          <p:nvPr/>
        </p:nvSpPr>
        <p:spPr>
          <a:xfrm>
            <a:off x="5963871" y="282880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5" name="Rectangle 104"/>
          <p:cNvSpPr/>
          <p:nvPr/>
        </p:nvSpPr>
        <p:spPr>
          <a:xfrm>
            <a:off x="5674689" y="1439957"/>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6" name="Donut 105"/>
          <p:cNvSpPr/>
          <p:nvPr/>
        </p:nvSpPr>
        <p:spPr>
          <a:xfrm>
            <a:off x="5549709" y="1517176"/>
            <a:ext cx="981990" cy="823885"/>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129" name="Group 128"/>
          <p:cNvGrpSpPr/>
          <p:nvPr/>
        </p:nvGrpSpPr>
        <p:grpSpPr>
          <a:xfrm>
            <a:off x="4676118" y="787985"/>
            <a:ext cx="4445665" cy="2930075"/>
            <a:chOff x="4716016" y="735718"/>
            <a:chExt cx="4427984" cy="2886422"/>
          </a:xfrm>
        </p:grpSpPr>
        <p:grpSp>
          <p:nvGrpSpPr>
            <p:cNvPr id="130" name="Group 129"/>
            <p:cNvGrpSpPr/>
            <p:nvPr/>
          </p:nvGrpSpPr>
          <p:grpSpPr>
            <a:xfrm>
              <a:off x="5328416" y="1588024"/>
              <a:ext cx="1406252" cy="507978"/>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59" name="Straight Arrow Connector 158"/>
              <p:cNvCxnSpPr>
                <a:stCxn id="154" idx="3"/>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1" name="Group 130"/>
            <p:cNvGrpSpPr/>
            <p:nvPr/>
          </p:nvGrpSpPr>
          <p:grpSpPr>
            <a:xfrm>
              <a:off x="4716016" y="735718"/>
              <a:ext cx="609141" cy="1291479"/>
              <a:chOff x="683568" y="1203598"/>
              <a:chExt cx="770384" cy="1418456"/>
            </a:xfrm>
          </p:grpSpPr>
          <p:sp>
            <p:nvSpPr>
              <p:cNvPr id="154" name="Rectangle 15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155" name="Straight Arrow Connector 154"/>
              <p:cNvCxnSpPr>
                <a:stCxn id="15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6" name="Rectangle 15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157" name="Collate 15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2" name="Group 131"/>
            <p:cNvGrpSpPr/>
            <p:nvPr/>
          </p:nvGrpSpPr>
          <p:grpSpPr>
            <a:xfrm>
              <a:off x="6434544" y="1012547"/>
              <a:ext cx="2709456" cy="2609593"/>
              <a:chOff x="6434544" y="1012547"/>
              <a:chExt cx="2709456" cy="2609593"/>
            </a:xfrm>
          </p:grpSpPr>
          <p:grpSp>
            <p:nvGrpSpPr>
              <p:cNvPr id="133" name="Group 132"/>
              <p:cNvGrpSpPr/>
              <p:nvPr/>
            </p:nvGrpSpPr>
            <p:grpSpPr>
              <a:xfrm>
                <a:off x="7067017" y="1491630"/>
                <a:ext cx="2076983" cy="2130510"/>
                <a:chOff x="1134996" y="1275606"/>
                <a:chExt cx="2626774" cy="2339980"/>
              </a:xfrm>
            </p:grpSpPr>
            <p:sp>
              <p:nvSpPr>
                <p:cNvPr id="139" name="Rectangle 138"/>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140" name="Rectangle 139"/>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41" name="Rectangle 140"/>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42" name="Straight Arrow Connector 37"/>
                <p:cNvCxnSpPr>
                  <a:endCxn id="141"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37"/>
                <p:cNvCxnSpPr>
                  <a:endCxn id="140"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4" name="Collate 143"/>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5" name="Collate 14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6" name="Collate 14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7" name="Rectangle 14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48" name="Rectangle 14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49" name="Rectangle 14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150" name="Collate 14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51" name="Rectangle 15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52" name="Rectangle 15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153" name="Straight Arrow Connector 152"/>
                <p:cNvCxnSpPr>
                  <a:stCxn id="140"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34" name="Elbow Connector 133"/>
              <p:cNvCxnSpPr>
                <a:stCxn id="158" idx="3"/>
                <a:endCxn id="139"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158" idx="3"/>
                <a:endCxn id="136"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37" name="Rectangle 136"/>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38" name="Rectangle 137"/>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885001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4" grpId="0"/>
      <p:bldP spid="104" grpId="1"/>
      <p:bldP spid="105" grpId="0"/>
      <p:bldP spid="105" grpId="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30111611"/>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4532"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5" y="563928"/>
            <a:ext cx="3694766" cy="937294"/>
          </a:xfrm>
          <a:prstGeom prst="rect">
            <a:avLst/>
          </a:prstGeom>
        </p:spPr>
        <p:txBody>
          <a:bodyPr wrap="square" lIns="92172" tIns="46086" rIns="92172" bIns="46086">
            <a:spAutoFit/>
          </a:bodyPr>
          <a:lstStyle/>
          <a:p>
            <a:pPr marL="288036" indent="-288036">
              <a:buFont typeface="Arial"/>
              <a:buChar char="•"/>
            </a:pPr>
            <a:r>
              <a:rPr lang="en-AU" dirty="0" smtClean="0"/>
              <a:t>Leaf mass: Initial (t=1) and harvest </a:t>
            </a:r>
            <a:r>
              <a:rPr lang="en-AU" dirty="0"/>
              <a:t>(t</a:t>
            </a:r>
            <a:r>
              <a:rPr lang="en-AU" dirty="0" smtClean="0"/>
              <a:t>=T) </a:t>
            </a:r>
          </a:p>
          <a:p>
            <a:pPr marL="288036" indent="-288036">
              <a:buFont typeface="Arial"/>
              <a:buChar char="•"/>
            </a:pPr>
            <a:r>
              <a:rPr lang="en-AU" dirty="0" smtClean="0"/>
              <a:t>Estimate weekly leaf carbon stock</a:t>
            </a:r>
          </a:p>
        </p:txBody>
      </p:sp>
      <p:sp>
        <p:nvSpPr>
          <p:cNvPr id="99" name="Rectangle 9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45665" y="2098965"/>
            <a:ext cx="3181004" cy="299697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798353035"/>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grpSp>
      </p:grpSp>
      <p:sp>
        <p:nvSpPr>
          <p:cNvPr id="104" name="Rectangle 103"/>
          <p:cNvSpPr/>
          <p:nvPr/>
        </p:nvSpPr>
        <p:spPr>
          <a:xfrm>
            <a:off x="5963871" y="282880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3" name="Rectangle 42"/>
          <p:cNvSpPr/>
          <p:nvPr/>
        </p:nvSpPr>
        <p:spPr>
          <a:xfrm>
            <a:off x="5674689" y="1439957"/>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891742309"/>
              </p:ext>
            </p:extLst>
          </p:nvPr>
        </p:nvGraphicFramePr>
        <p:xfrm>
          <a:off x="469411" y="1638489"/>
          <a:ext cx="3069508" cy="314282"/>
        </p:xfrm>
        <a:graphic>
          <a:graphicData uri="http://schemas.openxmlformats.org/presentationml/2006/ole">
            <mc:AlternateContent xmlns:mc="http://schemas.openxmlformats.org/markup-compatibility/2006">
              <mc:Choice xmlns:v="urn:schemas-microsoft-com:vml" Requires="v">
                <p:oleObj spid="_x0000_s4533" name="Equation" r:id="rId11" imgW="2006600" imgH="203200" progId="Equation.3">
                  <p:embed/>
                </p:oleObj>
              </mc:Choice>
              <mc:Fallback>
                <p:oleObj name="Equation" r:id="rId11" imgW="2006600" imgH="203200" progId="Equation.3">
                  <p:embed/>
                  <p:pic>
                    <p:nvPicPr>
                      <p:cNvPr id="0" name=""/>
                      <p:cNvPicPr/>
                      <p:nvPr/>
                    </p:nvPicPr>
                    <p:blipFill>
                      <a:blip r:embed="rId12"/>
                      <a:stretch>
                        <a:fillRect/>
                      </a:stretch>
                    </p:blipFill>
                    <p:spPr>
                      <a:xfrm>
                        <a:off x="469411" y="1638489"/>
                        <a:ext cx="3069508" cy="314282"/>
                      </a:xfrm>
                      <a:prstGeom prst="rect">
                        <a:avLst/>
                      </a:prstGeom>
                    </p:spPr>
                  </p:pic>
                </p:oleObj>
              </mc:Fallback>
            </mc:AlternateContent>
          </a:graphicData>
        </a:graphic>
      </p:graphicFrame>
      <p:sp>
        <p:nvSpPr>
          <p:cNvPr id="46" name="Rectangle 45"/>
          <p:cNvSpPr/>
          <p:nvPr/>
        </p:nvSpPr>
        <p:spPr>
          <a:xfrm>
            <a:off x="27945" y="2098965"/>
            <a:ext cx="3694766" cy="656106"/>
          </a:xfrm>
          <a:prstGeom prst="rect">
            <a:avLst/>
          </a:prstGeom>
        </p:spPr>
        <p:txBody>
          <a:bodyPr wrap="square" lIns="92172" tIns="46086" rIns="92172" bIns="46086">
            <a:spAutoFit/>
          </a:bodyPr>
          <a:lstStyle/>
          <a:p>
            <a:pPr marL="288036" indent="-288036">
              <a:buFont typeface="Arial"/>
              <a:buChar char="•"/>
            </a:pPr>
            <a:r>
              <a:rPr lang="en-AU" dirty="0" smtClean="0"/>
              <a:t>Root mass: Initial (t=1) and harvest </a:t>
            </a:r>
            <a:r>
              <a:rPr lang="en-AU" dirty="0"/>
              <a:t>(t</a:t>
            </a:r>
            <a:r>
              <a:rPr lang="en-AU" dirty="0" smtClean="0"/>
              <a:t>=T)</a:t>
            </a:r>
          </a:p>
        </p:txBody>
      </p:sp>
      <p:sp>
        <p:nvSpPr>
          <p:cNvPr id="47" name="Rectangle 46"/>
          <p:cNvSpPr/>
          <p:nvPr/>
        </p:nvSpPr>
        <p:spPr>
          <a:xfrm>
            <a:off x="27945" y="2829935"/>
            <a:ext cx="3694766" cy="656106"/>
          </a:xfrm>
          <a:prstGeom prst="rect">
            <a:avLst/>
          </a:prstGeom>
        </p:spPr>
        <p:txBody>
          <a:bodyPr wrap="square" lIns="92172" tIns="46086" rIns="92172" bIns="46086">
            <a:spAutoFit/>
          </a:bodyPr>
          <a:lstStyle/>
          <a:p>
            <a:pPr marL="288036" indent="-288036">
              <a:buFont typeface="Arial"/>
              <a:buChar char="•"/>
            </a:pPr>
            <a:r>
              <a:rPr lang="en-AU" dirty="0" smtClean="0"/>
              <a:t>Stem mass: Initial (t=1) and harvest </a:t>
            </a:r>
            <a:r>
              <a:rPr lang="en-AU" dirty="0"/>
              <a:t>(t</a:t>
            </a:r>
            <a:r>
              <a:rPr lang="en-AU" dirty="0" smtClean="0"/>
              <a:t>=T)</a:t>
            </a:r>
            <a:endParaRPr lang="en-AU" dirty="0"/>
          </a:p>
        </p:txBody>
      </p:sp>
      <p:graphicFrame>
        <p:nvGraphicFramePr>
          <p:cNvPr id="6" name="Object 5"/>
          <p:cNvGraphicFramePr>
            <a:graphicFrameLocks noChangeAspect="1"/>
          </p:cNvGraphicFramePr>
          <p:nvPr>
            <p:extLst>
              <p:ext uri="{D42A27DB-BD31-4B8C-83A1-F6EECF244321}">
                <p14:modId xmlns:p14="http://schemas.microsoft.com/office/powerpoint/2010/main" val="2627322097"/>
              </p:ext>
            </p:extLst>
          </p:nvPr>
        </p:nvGraphicFramePr>
        <p:xfrm>
          <a:off x="208794" y="3538873"/>
          <a:ext cx="4950464" cy="314245"/>
        </p:xfrm>
        <a:graphic>
          <a:graphicData uri="http://schemas.openxmlformats.org/presentationml/2006/ole">
            <mc:AlternateContent xmlns:mc="http://schemas.openxmlformats.org/markup-compatibility/2006">
              <mc:Choice xmlns:v="urn:schemas-microsoft-com:vml" Requires="v">
                <p:oleObj spid="_x0000_s4534" name="Equation" r:id="rId13" imgW="3238500" imgH="203200" progId="Equation.3">
                  <p:embed/>
                </p:oleObj>
              </mc:Choice>
              <mc:Fallback>
                <p:oleObj name="Equation" r:id="rId13" imgW="3238500" imgH="203200" progId="Equation.3">
                  <p:embed/>
                  <p:pic>
                    <p:nvPicPr>
                      <p:cNvPr id="0" name=""/>
                      <p:cNvPicPr/>
                      <p:nvPr/>
                    </p:nvPicPr>
                    <p:blipFill>
                      <a:blip r:embed="rId14"/>
                      <a:stretch>
                        <a:fillRect/>
                      </a:stretch>
                    </p:blipFill>
                    <p:spPr>
                      <a:xfrm>
                        <a:off x="208794" y="3538873"/>
                        <a:ext cx="4950464" cy="314245"/>
                      </a:xfrm>
                      <a:prstGeom prst="rect">
                        <a:avLst/>
                      </a:prstGeom>
                    </p:spPr>
                  </p:pic>
                </p:oleObj>
              </mc:Fallback>
            </mc:AlternateContent>
          </a:graphicData>
        </a:graphic>
      </p:graphicFrame>
      <p:sp>
        <p:nvSpPr>
          <p:cNvPr id="49" name="Rectangle 48"/>
          <p:cNvSpPr/>
          <p:nvPr/>
        </p:nvSpPr>
        <p:spPr>
          <a:xfrm>
            <a:off x="27134" y="3853294"/>
            <a:ext cx="5069191" cy="1218482"/>
          </a:xfrm>
          <a:prstGeom prst="rect">
            <a:avLst/>
          </a:prstGeom>
        </p:spPr>
        <p:txBody>
          <a:bodyPr wrap="square" lIns="92172" tIns="46086" rIns="92172" bIns="46086">
            <a:spAutoFit/>
          </a:bodyPr>
          <a:lstStyle/>
          <a:p>
            <a:pPr marL="288036" indent="-288036">
              <a:buFont typeface="Arial"/>
              <a:buChar char="•"/>
            </a:pPr>
            <a:r>
              <a:rPr lang="en-AU" dirty="0" smtClean="0"/>
              <a:t>Estimate weekly stem </a:t>
            </a:r>
            <a:r>
              <a:rPr lang="en-AU" dirty="0"/>
              <a:t>carbon </a:t>
            </a:r>
            <a:r>
              <a:rPr lang="en-AU" dirty="0" smtClean="0"/>
              <a:t>pool from weekly stem </a:t>
            </a:r>
            <a:r>
              <a:rPr lang="en-AU" dirty="0"/>
              <a:t>height and diameter </a:t>
            </a:r>
            <a:r>
              <a:rPr lang="en-AU" dirty="0" smtClean="0"/>
              <a:t>(at </a:t>
            </a:r>
            <a:r>
              <a:rPr lang="en-AU" dirty="0"/>
              <a:t>15 </a:t>
            </a:r>
            <a:r>
              <a:rPr lang="en-AU" dirty="0" smtClean="0"/>
              <a:t>cm)</a:t>
            </a:r>
          </a:p>
          <a:p>
            <a:pPr marL="288036" indent="-288036">
              <a:buFont typeface="Arial"/>
              <a:buChar char="•"/>
            </a:pPr>
            <a:r>
              <a:rPr lang="en-AU" dirty="0" smtClean="0"/>
              <a:t>Calculate </a:t>
            </a:r>
            <a:r>
              <a:rPr lang="en-AU" dirty="0"/>
              <a:t>the data uncertainty for all these carbon pools from 6 </a:t>
            </a:r>
            <a:r>
              <a:rPr lang="en-AU" dirty="0" smtClean="0"/>
              <a:t>replicates</a:t>
            </a:r>
            <a:endParaRPr lang="en-AU" dirty="0"/>
          </a:p>
        </p:txBody>
      </p:sp>
      <p:sp>
        <p:nvSpPr>
          <p:cNvPr id="52" name="Donut 51"/>
          <p:cNvSpPr/>
          <p:nvPr/>
        </p:nvSpPr>
        <p:spPr>
          <a:xfrm>
            <a:off x="7400708" y="1294898"/>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3" name="Donut 52"/>
          <p:cNvSpPr/>
          <p:nvPr/>
        </p:nvSpPr>
        <p:spPr>
          <a:xfrm>
            <a:off x="7400708" y="217206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4" name="Donut 53"/>
          <p:cNvSpPr/>
          <p:nvPr/>
        </p:nvSpPr>
        <p:spPr>
          <a:xfrm>
            <a:off x="7400708" y="3049226"/>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42" name="Rectangle 41"/>
          <p:cNvSpPr/>
          <p:nvPr/>
        </p:nvSpPr>
        <p:spPr>
          <a:xfrm>
            <a:off x="7337487" y="1188709"/>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0" name="Rectangle 49"/>
          <p:cNvSpPr/>
          <p:nvPr/>
        </p:nvSpPr>
        <p:spPr>
          <a:xfrm>
            <a:off x="7337487" y="1997306"/>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1" name="Rectangle 50"/>
          <p:cNvSpPr/>
          <p:nvPr/>
        </p:nvSpPr>
        <p:spPr>
          <a:xfrm>
            <a:off x="7337487" y="2880586"/>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55" name="Group 54"/>
          <p:cNvGrpSpPr/>
          <p:nvPr/>
        </p:nvGrpSpPr>
        <p:grpSpPr>
          <a:xfrm>
            <a:off x="4689684" y="787985"/>
            <a:ext cx="4445665" cy="2930075"/>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27668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1000"/>
                                  </p:stCondLst>
                                  <p:childTnLst>
                                    <p:set>
                                      <p:cBhvr>
                                        <p:cTn id="51" dur="1" fill="hold">
                                          <p:stCondLst>
                                            <p:cond delay="0"/>
                                          </p:stCondLst>
                                        </p:cTn>
                                        <p:tgtEl>
                                          <p:spTgt spid="50"/>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grpId="0" nodeType="afterEffect">
                                  <p:stCondLst>
                                    <p:cond delay="100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42"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Novelty</a:t>
            </a:r>
            <a:endParaRPr lang="en-US" sz="2400" b="1" dirty="0">
              <a:latin typeface="Trebuchet MS" pitchFamily="34" charset="0"/>
            </a:endParaRPr>
          </a:p>
        </p:txBody>
      </p:sp>
      <p:sp>
        <p:nvSpPr>
          <p:cNvPr id="274" name="Rectangle 273"/>
          <p:cNvSpPr/>
          <p:nvPr/>
        </p:nvSpPr>
        <p:spPr>
          <a:xfrm>
            <a:off x="4228779" y="490831"/>
            <a:ext cx="4771505" cy="2280748"/>
          </a:xfrm>
          <a:prstGeom prst="rect">
            <a:avLst/>
          </a:prstGeom>
        </p:spPr>
        <p:txBody>
          <a:bodyPr wrap="square" lIns="92172" tIns="46086" rIns="92172" bIns="46086">
            <a:spAutoFit/>
          </a:bodyPr>
          <a:lstStyle/>
          <a:p>
            <a:pPr marL="345643" indent="-345643">
              <a:buFont typeface="+mj-lt"/>
              <a:buAutoNum type="arabicPeriod"/>
            </a:pPr>
            <a:r>
              <a:rPr lang="en-US" sz="2000" dirty="0"/>
              <a:t>One </a:t>
            </a:r>
            <a:r>
              <a:rPr lang="en-US" sz="2000" dirty="0" err="1"/>
              <a:t>pseudopool</a:t>
            </a:r>
            <a:r>
              <a:rPr lang="en-US" sz="2000" dirty="0"/>
              <a:t>??</a:t>
            </a:r>
          </a:p>
          <a:p>
            <a:pPr marL="345643" indent="-345643">
              <a:buFont typeface="+mj-lt"/>
              <a:buAutoNum type="arabicPeriod"/>
            </a:pPr>
            <a:r>
              <a:rPr lang="en-US" sz="2000" dirty="0"/>
              <a:t>GPP calculates using a simple </a:t>
            </a:r>
            <a:r>
              <a:rPr lang="en-US" sz="2000" dirty="0"/>
              <a:t>canopy-scale </a:t>
            </a:r>
            <a:r>
              <a:rPr lang="en-US" sz="2000" dirty="0"/>
              <a:t>model</a:t>
            </a:r>
          </a:p>
          <a:p>
            <a:pPr marL="345643" indent="-345643">
              <a:buFont typeface="+mj-lt"/>
              <a:buAutoNum type="arabicPeriod"/>
            </a:pPr>
            <a:r>
              <a:rPr lang="en-US" sz="2000" dirty="0"/>
              <a:t>A</a:t>
            </a:r>
            <a:r>
              <a:rPr lang="en-US" sz="2000" dirty="0"/>
              <a:t>utotrophic </a:t>
            </a:r>
            <a:r>
              <a:rPr lang="en-US" sz="2000" dirty="0"/>
              <a:t>respiration is a fixed fraction of </a:t>
            </a:r>
            <a:r>
              <a:rPr lang="en-US" sz="2000" dirty="0"/>
              <a:t>total photosynthetic fixation</a:t>
            </a:r>
          </a:p>
          <a:p>
            <a:pPr marL="345643" indent="-345643">
              <a:buFont typeface="+mj-lt"/>
              <a:buAutoNum type="arabicPeriod"/>
            </a:pPr>
            <a:r>
              <a:rPr lang="en-US" sz="2000" dirty="0"/>
              <a:t>Fluxes are constant </a:t>
            </a:r>
            <a:r>
              <a:rPr lang="en-US" sz="2000" dirty="0"/>
              <a:t>fraction of their donor pools</a:t>
            </a:r>
          </a:p>
        </p:txBody>
      </p:sp>
      <p:grpSp>
        <p:nvGrpSpPr>
          <p:cNvPr id="2" name="Group 1"/>
          <p:cNvGrpSpPr>
            <a:grpSpLocks noChangeAspect="1"/>
          </p:cNvGrpSpPr>
          <p:nvPr/>
        </p:nvGrpSpPr>
        <p:grpSpPr>
          <a:xfrm>
            <a:off x="614002" y="563928"/>
            <a:ext cx="2993140" cy="148005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r</a:t>
                </a:r>
                <a:endParaRPr lang="en-US" sz="800" baseline="-25000" dirty="0">
                  <a:solidFill>
                    <a:schemeClr val="tx1"/>
                  </a:solidFill>
                  <a:latin typeface="+mj-lt"/>
                </a:endParaRP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a</a:t>
                </a:r>
                <a:r>
                  <a:rPr lang="en-US" sz="800" baseline="-25000" dirty="0">
                    <a:solidFill>
                      <a:schemeClr val="tx1"/>
                    </a:solidFill>
                    <a:latin typeface="+mj-lt"/>
                  </a:rPr>
                  <a:t>s</a:t>
                </a:r>
                <a:endParaRPr lang="en-US" sz="800" baseline="-25000" dirty="0">
                  <a:solidFill>
                    <a:schemeClr val="tx1"/>
                  </a:solidFill>
                  <a:latin typeface="+mj-lt"/>
                </a:endParaRP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lit</a:t>
                </a:r>
                <a:endParaRPr lang="en-US" sz="800" baseline="-25000" dirty="0">
                  <a:solidFill>
                    <a:schemeClr val="tx1"/>
                  </a:solidFill>
                  <a:latin typeface="+mj-lt"/>
                </a:endParaRP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SOM/CWD</a:t>
                  </a:r>
                  <a:endParaRPr lang="en-US" sz="800" baseline="-25000" dirty="0">
                    <a:solidFill>
                      <a:schemeClr val="tx1"/>
                    </a:solidFill>
                    <a:latin typeface="+mj-lt"/>
                  </a:endParaRP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GPP</a:t>
                </a:r>
                <a:endParaRPr lang="en-US" sz="800" dirty="0">
                  <a:solidFill>
                    <a:schemeClr val="tx1"/>
                  </a:solidFill>
                  <a:latin typeface="+mj-lt"/>
                </a:endParaRP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a</a:t>
                </a:r>
                <a:endParaRPr lang="en-US" sz="800" baseline="-25000" dirty="0">
                  <a:solidFill>
                    <a:schemeClr val="tx1"/>
                  </a:solidFill>
                  <a:latin typeface="+mj-lt"/>
                </a:endParaRP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1843026" y="2245159"/>
            <a:ext cx="795251" cy="593620"/>
          </a:xfrm>
          <a:prstGeom prst="rect">
            <a:avLst/>
          </a:prstGeom>
        </p:spPr>
        <p:txBody>
          <a:bodyPr wrap="square" lIns="92172" tIns="46086" rIns="92172" bIns="46086">
            <a:spAutoFit/>
          </a:bodyPr>
          <a:lstStyle/>
          <a:p>
            <a:r>
              <a:rPr lang="en-US" sz="3200" dirty="0"/>
              <a:t>VS</a:t>
            </a:r>
          </a:p>
        </p:txBody>
      </p:sp>
      <p:sp>
        <p:nvSpPr>
          <p:cNvPr id="132" name="Rectangle 131"/>
          <p:cNvSpPr/>
          <p:nvPr/>
        </p:nvSpPr>
        <p:spPr>
          <a:xfrm>
            <a:off x="4228779" y="2903033"/>
            <a:ext cx="4771505" cy="2280748"/>
          </a:xfrm>
          <a:prstGeom prst="rect">
            <a:avLst/>
          </a:prstGeom>
        </p:spPr>
        <p:txBody>
          <a:bodyPr wrap="square" lIns="92172" tIns="46086" rIns="92172" bIns="46086">
            <a:spAutoFit/>
          </a:bodyPr>
          <a:lstStyle/>
          <a:p>
            <a:pPr marL="345643" indent="-345643">
              <a:buFont typeface="+mj-lt"/>
              <a:buAutoNum type="arabicPeriod"/>
            </a:pPr>
            <a:r>
              <a:rPr lang="en-US" sz="2000" dirty="0"/>
              <a:t>Genuine pool</a:t>
            </a:r>
          </a:p>
          <a:p>
            <a:pPr marL="345643" indent="-345643">
              <a:buFont typeface="+mj-lt"/>
              <a:buAutoNum type="arabicPeriod"/>
            </a:pPr>
            <a:r>
              <a:rPr lang="en-US" sz="2000" dirty="0"/>
              <a:t>GPP calculates based on leaf gas exchange and </a:t>
            </a:r>
            <a:r>
              <a:rPr lang="en-US" sz="2000" dirty="0" err="1"/>
              <a:t>ACi</a:t>
            </a:r>
            <a:r>
              <a:rPr lang="en-US" sz="2000" dirty="0"/>
              <a:t> curve measurements</a:t>
            </a:r>
          </a:p>
          <a:p>
            <a:pPr marL="345643" indent="-345643">
              <a:buFont typeface="+mj-lt"/>
              <a:buAutoNum type="arabicPeriod"/>
            </a:pPr>
            <a:r>
              <a:rPr lang="en-US" sz="2000" dirty="0"/>
              <a:t>Leaf dark respiration rates (R) were measured </a:t>
            </a:r>
            <a:r>
              <a:rPr lang="en-US" sz="2000" dirty="0"/>
              <a:t>using </a:t>
            </a:r>
            <a:r>
              <a:rPr lang="en-US" sz="2000" dirty="0" err="1"/>
              <a:t>Licor</a:t>
            </a:r>
            <a:r>
              <a:rPr lang="en-US" sz="2000" dirty="0"/>
              <a:t> 6400</a:t>
            </a:r>
          </a:p>
          <a:p>
            <a:pPr marL="345643" indent="-345643">
              <a:buFont typeface="+mj-lt"/>
              <a:buAutoNum type="arabicPeriod"/>
            </a:pPr>
            <a:r>
              <a:rPr lang="en-US" sz="2000" dirty="0"/>
              <a:t>Time</a:t>
            </a:r>
            <a:r>
              <a:rPr lang="en-US" sz="2000" dirty="0"/>
              <a:t>-varying rate constants for the fluxes</a:t>
            </a:r>
            <a:endParaRPr lang="en-US" sz="2000" dirty="0"/>
          </a:p>
        </p:txBody>
      </p:sp>
      <p:grpSp>
        <p:nvGrpSpPr>
          <p:cNvPr id="134" name="Group 133"/>
          <p:cNvGrpSpPr/>
          <p:nvPr/>
        </p:nvGrpSpPr>
        <p:grpSpPr>
          <a:xfrm>
            <a:off x="397115" y="2756838"/>
            <a:ext cx="3288937" cy="223582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GPP</a:t>
                </a:r>
                <a:endParaRPr lang="en-US" sz="800" dirty="0">
                  <a:solidFill>
                    <a:schemeClr val="tx1"/>
                  </a:solidFill>
                </a:endParaRP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R</a:t>
                </a:r>
                <a:r>
                  <a:rPr lang="en-US" sz="800" baseline="-25000" dirty="0">
                    <a:solidFill>
                      <a:schemeClr val="tx1"/>
                    </a:solidFill>
                  </a:rPr>
                  <a:t>a</a:t>
                </a:r>
                <a:endParaRPr lang="en-US" sz="800" baseline="-25000" dirty="0">
                  <a:solidFill>
                    <a:schemeClr val="tx1"/>
                  </a:solidFill>
                </a:endParaRP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r</a:t>
                  </a:r>
                  <a:endParaRPr lang="en-US" sz="800" baseline="-25000" dirty="0">
                    <a:solidFill>
                      <a:schemeClr val="tx1"/>
                    </a:solidFill>
                  </a:endParaRP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a</a:t>
                  </a:r>
                  <a:r>
                    <a:rPr lang="en-US" sz="800" baseline="-25000" dirty="0">
                      <a:solidFill>
                        <a:schemeClr val="tx1"/>
                      </a:solidFill>
                    </a:rPr>
                    <a:t>s</a:t>
                  </a:r>
                  <a:endParaRPr lang="en-US" sz="800" baseline="-25000" dirty="0">
                    <a:solidFill>
                      <a:schemeClr val="tx1"/>
                    </a:solidFill>
                  </a:endParaRP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lit</a:t>
                  </a:r>
                  <a:endParaRPr lang="en-US" sz="800" baseline="-25000" dirty="0">
                    <a:solidFill>
                      <a:schemeClr val="tx1"/>
                    </a:solidFill>
                  </a:endParaRP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R</a:t>
                </a:r>
                <a:r>
                  <a:rPr lang="en-US" sz="800" baseline="-25000" dirty="0" err="1">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64094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Novelty</a:t>
            </a:r>
            <a:endParaRPr lang="en-US" sz="2400" b="1" dirty="0">
              <a:latin typeface="Trebuchet MS" pitchFamily="34" charset="0"/>
            </a:endParaRPr>
          </a:p>
        </p:txBody>
      </p:sp>
      <p:grpSp>
        <p:nvGrpSpPr>
          <p:cNvPr id="2" name="Group 1"/>
          <p:cNvGrpSpPr>
            <a:grpSpLocks noChangeAspect="1"/>
          </p:cNvGrpSpPr>
          <p:nvPr/>
        </p:nvGrpSpPr>
        <p:grpSpPr>
          <a:xfrm>
            <a:off x="614002" y="563928"/>
            <a:ext cx="2993140" cy="148005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stCxn id="8" idx="3"/>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r</a:t>
                </a:r>
                <a:endParaRPr lang="en-US" sz="800" baseline="-25000" dirty="0">
                  <a:solidFill>
                    <a:schemeClr val="tx1"/>
                  </a:solidFill>
                  <a:latin typeface="+mj-lt"/>
                </a:endParaRP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a</a:t>
                </a:r>
                <a:r>
                  <a:rPr lang="en-US" sz="800" baseline="-25000" dirty="0">
                    <a:solidFill>
                      <a:schemeClr val="tx1"/>
                    </a:solidFill>
                    <a:latin typeface="+mj-lt"/>
                  </a:rPr>
                  <a:t>s</a:t>
                </a:r>
                <a:endParaRPr lang="en-US" sz="800" baseline="-25000" dirty="0">
                  <a:solidFill>
                    <a:schemeClr val="tx1"/>
                  </a:solidFill>
                  <a:latin typeface="+mj-lt"/>
                </a:endParaRP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lit</a:t>
                </a:r>
                <a:endParaRPr lang="en-US" sz="800" baseline="-25000" dirty="0">
                  <a:solidFill>
                    <a:schemeClr val="tx1"/>
                  </a:solidFill>
                  <a:latin typeface="+mj-lt"/>
                </a:endParaRP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SOM/CWD</a:t>
                  </a:r>
                  <a:endParaRPr lang="en-US" sz="800" baseline="-25000" dirty="0">
                    <a:solidFill>
                      <a:schemeClr val="tx1"/>
                    </a:solidFill>
                    <a:latin typeface="+mj-lt"/>
                  </a:endParaRP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GPP</a:t>
                </a:r>
                <a:endParaRPr lang="en-US" sz="800" dirty="0">
                  <a:solidFill>
                    <a:schemeClr val="tx1"/>
                  </a:solidFill>
                  <a:latin typeface="+mj-lt"/>
                </a:endParaRP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a</a:t>
                </a:r>
                <a:endParaRPr lang="en-US" sz="800" baseline="-25000" dirty="0">
                  <a:solidFill>
                    <a:schemeClr val="tx1"/>
                  </a:solidFill>
                  <a:latin typeface="+mj-lt"/>
                </a:endParaRP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4011892" y="1002510"/>
            <a:ext cx="795251" cy="593620"/>
          </a:xfrm>
          <a:prstGeom prst="rect">
            <a:avLst/>
          </a:prstGeom>
        </p:spPr>
        <p:txBody>
          <a:bodyPr wrap="square" lIns="92172" tIns="46086" rIns="92172" bIns="46086">
            <a:spAutoFit/>
          </a:bodyPr>
          <a:lstStyle/>
          <a:p>
            <a:r>
              <a:rPr lang="en-US" sz="3200" dirty="0"/>
              <a:t>VS</a:t>
            </a:r>
          </a:p>
        </p:txBody>
      </p:sp>
      <p:sp>
        <p:nvSpPr>
          <p:cNvPr id="133" name="Rectangle 132"/>
          <p:cNvSpPr/>
          <p:nvPr/>
        </p:nvSpPr>
        <p:spPr>
          <a:xfrm>
            <a:off x="252526" y="2887703"/>
            <a:ext cx="8820055" cy="2062046"/>
          </a:xfrm>
          <a:prstGeom prst="rect">
            <a:avLst/>
          </a:prstGeom>
        </p:spPr>
        <p:txBody>
          <a:bodyPr wrap="square" lIns="92172" tIns="46086" rIns="92172" bIns="46086">
            <a:spAutoFit/>
          </a:bodyPr>
          <a:lstStyle/>
          <a:p>
            <a:pPr marL="345643" indent="-345643">
              <a:buFont typeface="+mj-lt"/>
              <a:buAutoNum type="arabicPeriod"/>
            </a:pPr>
            <a:r>
              <a:rPr lang="en-US" dirty="0" smtClean="0"/>
              <a:t>Invaluable </a:t>
            </a:r>
            <a:r>
              <a:rPr lang="en-US" dirty="0"/>
              <a:t>tool for quantifying carbon </a:t>
            </a:r>
            <a:r>
              <a:rPr lang="en-US" dirty="0" smtClean="0"/>
              <a:t>fluxes as well as infer </a:t>
            </a:r>
            <a:r>
              <a:rPr lang="en-US" dirty="0"/>
              <a:t>the rate and timing of the transfer of </a:t>
            </a:r>
            <a:r>
              <a:rPr lang="en-US" dirty="0" err="1"/>
              <a:t>photosynthate</a:t>
            </a:r>
            <a:r>
              <a:rPr lang="en-US" dirty="0"/>
              <a:t> to and from storage </a:t>
            </a:r>
            <a:endParaRPr lang="en-US" dirty="0" smtClean="0"/>
          </a:p>
          <a:p>
            <a:pPr marL="345643" indent="-345643">
              <a:buFont typeface="+mj-lt"/>
              <a:buAutoNum type="arabicPeriod"/>
            </a:pPr>
            <a:r>
              <a:rPr lang="en-US" dirty="0"/>
              <a:t>Estimate the likelihood of alternative hypotheses explaining all these carbon </a:t>
            </a:r>
            <a:r>
              <a:rPr lang="en-US" dirty="0" smtClean="0"/>
              <a:t>fluxes</a:t>
            </a:r>
          </a:p>
          <a:p>
            <a:pPr marL="345643" indent="-345643">
              <a:buFont typeface="+mj-lt"/>
              <a:buAutoNum type="arabicPeriod"/>
            </a:pPr>
            <a:r>
              <a:rPr lang="en-US" dirty="0" smtClean="0"/>
              <a:t>Belowground sink limitation affects both rates of photosynthesis and the fate of C allocation to growth, respiration and storage</a:t>
            </a:r>
          </a:p>
          <a:p>
            <a:pPr marL="345643" indent="-345643">
              <a:buFont typeface="+mj-lt"/>
              <a:buAutoNum type="arabicPeriod"/>
            </a:pPr>
            <a:r>
              <a:rPr lang="en-US" dirty="0" smtClean="0"/>
              <a:t>Theoretical </a:t>
            </a:r>
            <a:r>
              <a:rPr lang="en-US" dirty="0"/>
              <a:t>understanding </a:t>
            </a:r>
            <a:r>
              <a:rPr lang="en-US" dirty="0" smtClean="0"/>
              <a:t>of </a:t>
            </a:r>
            <a:r>
              <a:rPr lang="en-US" dirty="0"/>
              <a:t>predictive models </a:t>
            </a:r>
            <a:r>
              <a:rPr lang="en-US" dirty="0" smtClean="0"/>
              <a:t>for </a:t>
            </a:r>
            <a:r>
              <a:rPr lang="en-US" dirty="0"/>
              <a:t>growth vs. storage dynamics under alternative allocation hypotheses </a:t>
            </a:r>
            <a:endParaRPr lang="en-US" dirty="0" smtClean="0"/>
          </a:p>
        </p:txBody>
      </p:sp>
      <p:grpSp>
        <p:nvGrpSpPr>
          <p:cNvPr id="134" name="Group 133"/>
          <p:cNvGrpSpPr/>
          <p:nvPr/>
        </p:nvGrpSpPr>
        <p:grpSpPr>
          <a:xfrm>
            <a:off x="4951734" y="563927"/>
            <a:ext cx="3288937" cy="223582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GPP</a:t>
                </a:r>
                <a:endParaRPr lang="en-US" sz="800" dirty="0">
                  <a:solidFill>
                    <a:schemeClr val="tx1"/>
                  </a:solidFill>
                </a:endParaRP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R</a:t>
                </a:r>
                <a:r>
                  <a:rPr lang="en-US" sz="800" baseline="-25000" dirty="0">
                    <a:solidFill>
                      <a:schemeClr val="tx1"/>
                    </a:solidFill>
                  </a:rPr>
                  <a:t>a</a:t>
                </a:r>
                <a:endParaRPr lang="en-US" sz="800" baseline="-25000" dirty="0">
                  <a:solidFill>
                    <a:schemeClr val="tx1"/>
                  </a:solidFill>
                </a:endParaRP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r</a:t>
                  </a:r>
                  <a:endParaRPr lang="en-US" sz="800" baseline="-25000" dirty="0">
                    <a:solidFill>
                      <a:schemeClr val="tx1"/>
                    </a:solidFill>
                  </a:endParaRP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a</a:t>
                  </a:r>
                  <a:r>
                    <a:rPr lang="en-US" sz="800" baseline="-25000" dirty="0">
                      <a:solidFill>
                        <a:schemeClr val="tx1"/>
                      </a:solidFill>
                    </a:rPr>
                    <a:t>s</a:t>
                  </a:r>
                  <a:endParaRPr lang="en-US" sz="800" baseline="-25000" dirty="0">
                    <a:solidFill>
                      <a:schemeClr val="tx1"/>
                    </a:solidFill>
                  </a:endParaRP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lit</a:t>
                  </a:r>
                  <a:endParaRPr lang="en-US" sz="800" baseline="-25000" dirty="0">
                    <a:solidFill>
                      <a:schemeClr val="tx1"/>
                    </a:solidFill>
                  </a:endParaRP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R</a:t>
                </a:r>
                <a:r>
                  <a:rPr lang="en-US" sz="800" baseline="-25000" dirty="0" err="1">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153263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a:t>
            </a:r>
            <a:r>
              <a:rPr lang="en-US" sz="2400" b="1" dirty="0"/>
              <a:t>s</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85189869"/>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11402"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4" y="642328"/>
            <a:ext cx="4056244" cy="1968316"/>
          </a:xfrm>
          <a:prstGeom prst="rect">
            <a:avLst/>
          </a:prstGeom>
        </p:spPr>
        <p:txBody>
          <a:bodyPr wrap="square" lIns="92172" tIns="46086" rIns="92172" bIns="46086">
            <a:spAutoFit/>
          </a:bodyPr>
          <a:lstStyle/>
          <a:p>
            <a:pPr marL="288036" indent="-288036">
              <a:buFont typeface="Arial"/>
              <a:buChar char="•"/>
            </a:pPr>
            <a:r>
              <a:rPr lang="en-AU" sz="2000" dirty="0"/>
              <a:t>Utilization coefficient (k)</a:t>
            </a:r>
          </a:p>
          <a:p>
            <a:pPr marL="288036" indent="-288036">
              <a:buFont typeface="Arial"/>
              <a:buChar char="•"/>
            </a:pPr>
            <a:r>
              <a:rPr lang="en-AU" sz="2000" dirty="0"/>
              <a:t>Growth respiration coefficient (Y)</a:t>
            </a:r>
          </a:p>
          <a:p>
            <a:pPr marL="288036" indent="-288036">
              <a:buFont typeface="Arial"/>
              <a:buChar char="•"/>
            </a:pPr>
            <a:r>
              <a:rPr lang="en-AU" sz="2000" dirty="0"/>
              <a:t>Foliage allocation fraction (</a:t>
            </a:r>
            <a:r>
              <a:rPr lang="en-AU" sz="2000" dirty="0" err="1"/>
              <a:t>a</a:t>
            </a:r>
            <a:r>
              <a:rPr lang="en-AU" sz="2000" baseline="-25000" dirty="0" err="1"/>
              <a:t>f</a:t>
            </a:r>
            <a:r>
              <a:rPr lang="en-AU" sz="2000" dirty="0"/>
              <a:t>)</a:t>
            </a:r>
          </a:p>
          <a:p>
            <a:pPr marL="288036" indent="-288036">
              <a:buFont typeface="Arial"/>
              <a:buChar char="•"/>
            </a:pPr>
            <a:r>
              <a:rPr lang="en-AU" sz="2000" dirty="0"/>
              <a:t>Root allocation fraction (</a:t>
            </a:r>
            <a:r>
              <a:rPr lang="en-AU" sz="2000" dirty="0" err="1"/>
              <a:t>a</a:t>
            </a:r>
            <a:r>
              <a:rPr lang="en-AU" sz="2000" baseline="-25000" dirty="0" err="1"/>
              <a:t>r</a:t>
            </a:r>
            <a:r>
              <a:rPr lang="en-AU" sz="2000" dirty="0"/>
              <a:t>)</a:t>
            </a:r>
          </a:p>
          <a:p>
            <a:pPr marL="288036" indent="-288036">
              <a:buFont typeface="Arial"/>
              <a:buChar char="•"/>
            </a:pPr>
            <a:r>
              <a:rPr lang="en-AU" sz="2000" dirty="0"/>
              <a:t>Stem </a:t>
            </a:r>
            <a:r>
              <a:rPr lang="en-AU" sz="2000" dirty="0"/>
              <a:t>allocation fraction (a</a:t>
            </a:r>
            <a:r>
              <a:rPr lang="en-AU" sz="2000" baseline="-25000" dirty="0"/>
              <a:t>s</a:t>
            </a:r>
            <a:r>
              <a:rPr lang="en-AU" sz="2000" dirty="0"/>
              <a:t>)</a:t>
            </a:r>
          </a:p>
          <a:p>
            <a:pPr marL="288036" indent="-288036">
              <a:buFont typeface="Arial"/>
              <a:buChar char="•"/>
            </a:pPr>
            <a:r>
              <a:rPr lang="en-AU" sz="2000" dirty="0"/>
              <a:t>Foliage turnover rate (</a:t>
            </a:r>
            <a:r>
              <a:rPr lang="en-AU" sz="2000" dirty="0" err="1"/>
              <a:t>s</a:t>
            </a:r>
            <a:r>
              <a:rPr lang="en-AU" sz="2000" baseline="-25000" dirty="0" err="1"/>
              <a:t>f</a:t>
            </a:r>
            <a:r>
              <a:rPr lang="en-AU" sz="2000" dirty="0"/>
              <a:t>)</a:t>
            </a:r>
            <a:endParaRPr lang="en-AU" sz="2000" dirty="0"/>
          </a:p>
        </p:txBody>
      </p:sp>
      <p:grpSp>
        <p:nvGrpSpPr>
          <p:cNvPr id="55" name="Group 54"/>
          <p:cNvGrpSpPr/>
          <p:nvPr/>
        </p:nvGrpSpPr>
        <p:grpSpPr>
          <a:xfrm>
            <a:off x="4689684" y="787985"/>
            <a:ext cx="4445665" cy="2930075"/>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
        <p:nvSpPr>
          <p:cNvPr id="71" name="Donut 70"/>
          <p:cNvSpPr/>
          <p:nvPr/>
        </p:nvSpPr>
        <p:spPr>
          <a:xfrm>
            <a:off x="6483507" y="1061893"/>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2" name="Donut 71"/>
          <p:cNvSpPr/>
          <p:nvPr/>
        </p:nvSpPr>
        <p:spPr>
          <a:xfrm>
            <a:off x="6325350" y="1587286"/>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3" name="Donut 72"/>
          <p:cNvSpPr/>
          <p:nvPr/>
        </p:nvSpPr>
        <p:spPr>
          <a:xfrm>
            <a:off x="6976010" y="1486762"/>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4" name="Donut 73"/>
          <p:cNvSpPr/>
          <p:nvPr/>
        </p:nvSpPr>
        <p:spPr>
          <a:xfrm>
            <a:off x="6976010" y="2245159"/>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5" name="Donut 74"/>
          <p:cNvSpPr/>
          <p:nvPr/>
        </p:nvSpPr>
        <p:spPr>
          <a:xfrm>
            <a:off x="6976010" y="3122323"/>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6" name="Donut 75"/>
          <p:cNvSpPr/>
          <p:nvPr/>
        </p:nvSpPr>
        <p:spPr>
          <a:xfrm>
            <a:off x="7961015" y="1486762"/>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44" name="Group 43"/>
          <p:cNvGrpSpPr/>
          <p:nvPr/>
        </p:nvGrpSpPr>
        <p:grpSpPr>
          <a:xfrm>
            <a:off x="2204504" y="3560905"/>
            <a:ext cx="4265437" cy="1439908"/>
            <a:chOff x="3491880" y="2931790"/>
            <a:chExt cx="5112568" cy="1922512"/>
          </a:xfrm>
        </p:grpSpPr>
        <p:cxnSp>
          <p:nvCxnSpPr>
            <p:cNvPr id="45" name="Straight Arrow Connector 44"/>
            <p:cNvCxnSpPr>
              <a:stCxn id="49" idx="3"/>
              <a:endCxn id="54"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4" idx="6"/>
              <a:endCxn id="50"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48" name="Rectangle 47"/>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49" name="Rectangle 48"/>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endParaRPr lang="en-US" sz="1200" dirty="0">
                <a:solidFill>
                  <a:schemeClr val="tx1"/>
                </a:solidFill>
              </a:endParaRPr>
            </a:p>
          </p:txBody>
        </p:sp>
        <p:sp>
          <p:nvSpPr>
            <p:cNvPr id="50" name="Rectangle 49"/>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51" name="Group 50"/>
            <p:cNvGrpSpPr/>
            <p:nvPr/>
          </p:nvGrpSpPr>
          <p:grpSpPr>
            <a:xfrm>
              <a:off x="5508104" y="3402859"/>
              <a:ext cx="1152128" cy="567063"/>
              <a:chOff x="936104" y="144015"/>
              <a:chExt cx="693081" cy="567063"/>
            </a:xfrm>
          </p:grpSpPr>
          <p:sp>
            <p:nvSpPr>
              <p:cNvPr id="54" name="Oval 53"/>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7"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52" name="Rectangle 5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53" name="Curved Connector 52"/>
            <p:cNvCxnSpPr>
              <a:stCxn id="49" idx="2"/>
              <a:endCxn id="50"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78" name="Rectangle 77"/>
          <p:cNvSpPr/>
          <p:nvPr/>
        </p:nvSpPr>
        <p:spPr>
          <a:xfrm>
            <a:off x="3795005" y="3414711"/>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9" name="Rectangle 78"/>
          <p:cNvSpPr/>
          <p:nvPr/>
        </p:nvSpPr>
        <p:spPr>
          <a:xfrm>
            <a:off x="1553844" y="363400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0" name="Donut 79"/>
          <p:cNvSpPr/>
          <p:nvPr/>
        </p:nvSpPr>
        <p:spPr>
          <a:xfrm>
            <a:off x="2360480" y="4107116"/>
            <a:ext cx="939842" cy="438582"/>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11000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1" end="1"/>
                                            </p:txEl>
                                          </p:spTgt>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2" end="2"/>
                                            </p:txEl>
                                          </p:spTgt>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xEl>
                                              <p:pRg st="3" end="3"/>
                                            </p:txEl>
                                          </p:spTgt>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xEl>
                                              <p:pRg st="4" end="4"/>
                                            </p:txEl>
                                          </p:spTgt>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xEl>
                                              <p:pRg st="5" end="5"/>
                                            </p:txEl>
                                          </p:spTgt>
                                        </p:tgtEl>
                                        <p:attrNameLst>
                                          <p:attrName>style.visibility</p:attrName>
                                        </p:attrNameLst>
                                      </p:cBhvr>
                                      <p:to>
                                        <p:strVal val="visible"/>
                                      </p:to>
                                    </p:set>
                                  </p:childTnLst>
                                </p:cTn>
                              </p:par>
                              <p:par>
                                <p:cTn id="55" presetID="1" presetClass="entr" presetSubtype="0" fill="hold" grpId="0" nodeType="withEffect">
                                  <p:stCondLst>
                                    <p:cond delay="100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animBg="1"/>
      <p:bldP spid="76" grpId="0" animBg="1"/>
      <p:bldP spid="78" grpId="0"/>
      <p:bldP spid="79" grpId="0"/>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467773928"/>
              </p:ext>
            </p:extLst>
          </p:nvPr>
        </p:nvGraphicFramePr>
        <p:xfrm>
          <a:off x="541706" y="856316"/>
          <a:ext cx="8169396" cy="3248798"/>
        </p:xfrm>
        <a:graphic>
          <a:graphicData uri="http://schemas.openxmlformats.org/drawingml/2006/table">
            <a:tbl>
              <a:tblPr firstRow="1" bandRow="1">
                <a:tableStyleId>{5C22544A-7EE6-4342-B048-85BDC9FD1C3A}</a:tableStyleId>
              </a:tblPr>
              <a:tblGrid>
                <a:gridCol w="2042349"/>
                <a:gridCol w="2042349"/>
                <a:gridCol w="2042349"/>
                <a:gridCol w="2042349"/>
              </a:tblGrid>
              <a:tr h="464114">
                <a:tc>
                  <a:txBody>
                    <a:bodyPr/>
                    <a:lstStyle/>
                    <a:p>
                      <a:pPr algn="ctr"/>
                      <a:r>
                        <a:rPr lang="en-US" sz="2400" b="1" dirty="0" smtClean="0"/>
                        <a:t>Parameter</a:t>
                      </a:r>
                      <a:endParaRPr lang="en-US" sz="2400" b="1" dirty="0"/>
                    </a:p>
                  </a:txBody>
                  <a:tcPr marL="91805" marR="91805" marT="46411" marB="46411"/>
                </a:tc>
                <a:tc>
                  <a:txBody>
                    <a:bodyPr/>
                    <a:lstStyle/>
                    <a:p>
                      <a:pPr algn="ctr"/>
                      <a:r>
                        <a:rPr lang="en-US" sz="2400" dirty="0" smtClean="0"/>
                        <a:t>Minimum</a:t>
                      </a:r>
                      <a:endParaRPr lang="en-US" sz="2400" dirty="0"/>
                    </a:p>
                  </a:txBody>
                  <a:tcPr marL="91805" marR="91805" marT="46411" marB="46411"/>
                </a:tc>
                <a:tc>
                  <a:txBody>
                    <a:bodyPr/>
                    <a:lstStyle/>
                    <a:p>
                      <a:pPr algn="ctr"/>
                      <a:r>
                        <a:rPr lang="en-US" sz="2400" dirty="0" smtClean="0"/>
                        <a:t>Maximum</a:t>
                      </a:r>
                      <a:endParaRPr lang="en-US" sz="2400" dirty="0"/>
                    </a:p>
                  </a:txBody>
                  <a:tcPr marL="91805" marR="91805" marT="46411" marB="46411"/>
                </a:tc>
                <a:tc>
                  <a:txBody>
                    <a:bodyPr/>
                    <a:lstStyle/>
                    <a:p>
                      <a:pPr algn="ctr"/>
                      <a:r>
                        <a:rPr lang="en-US" sz="2400" dirty="0" smtClean="0"/>
                        <a:t>Starting value</a:t>
                      </a:r>
                      <a:endParaRPr lang="en-US" sz="2400" dirty="0"/>
                    </a:p>
                  </a:txBody>
                  <a:tcPr marL="91805" marR="91805" marT="46411" marB="46411"/>
                </a:tc>
              </a:tr>
              <a:tr h="464114">
                <a:tc>
                  <a:txBody>
                    <a:bodyPr/>
                    <a:lstStyle/>
                    <a:p>
                      <a:pPr algn="ctr"/>
                      <a:r>
                        <a:rPr lang="en-US" sz="2400" b="1" dirty="0" smtClean="0"/>
                        <a:t>k</a:t>
                      </a:r>
                      <a:endParaRPr lang="en-US" sz="2400" b="1" dirty="0"/>
                    </a:p>
                  </a:txBody>
                  <a:tcPr marL="91805" marR="91805" marT="46411" marB="46411"/>
                </a:tc>
                <a:tc>
                  <a:txBody>
                    <a:bodyPr/>
                    <a:lstStyle/>
                    <a:p>
                      <a:pPr algn="ctr"/>
                      <a:r>
                        <a:rPr lang="en-US" sz="2400" dirty="0" smtClean="0"/>
                        <a:t>0</a:t>
                      </a:r>
                      <a:endParaRPr lang="en-US" sz="2400" dirty="0"/>
                    </a:p>
                  </a:txBody>
                  <a:tcPr marL="91805" marR="91805" marT="46411" marB="46411"/>
                </a:tc>
                <a:tc>
                  <a:txBody>
                    <a:bodyPr/>
                    <a:lstStyle/>
                    <a:p>
                      <a:pPr algn="ctr"/>
                      <a:r>
                        <a:rPr lang="en-US" sz="2400" dirty="0" smtClean="0"/>
                        <a:t>1</a:t>
                      </a:r>
                      <a:endParaRPr lang="en-US" sz="2400" dirty="0"/>
                    </a:p>
                  </a:txBody>
                  <a:tcPr marL="91805" marR="91805" marT="46411" marB="46411"/>
                </a:tc>
                <a:tc>
                  <a:txBody>
                    <a:bodyPr/>
                    <a:lstStyle/>
                    <a:p>
                      <a:pPr algn="ctr"/>
                      <a:r>
                        <a:rPr lang="en-US" sz="2400" dirty="0" smtClean="0"/>
                        <a:t>0.45</a:t>
                      </a:r>
                      <a:endParaRPr lang="en-US" sz="2400" dirty="0"/>
                    </a:p>
                  </a:txBody>
                  <a:tcPr marL="91805" marR="91805" marT="46411" marB="46411"/>
                </a:tc>
              </a:tr>
              <a:tr h="464114">
                <a:tc>
                  <a:txBody>
                    <a:bodyPr/>
                    <a:lstStyle/>
                    <a:p>
                      <a:pPr algn="ctr"/>
                      <a:r>
                        <a:rPr lang="en-US" sz="2400" b="1" dirty="0" smtClean="0"/>
                        <a:t>Y</a:t>
                      </a:r>
                      <a:endParaRPr lang="en-US" sz="2400" b="1" dirty="0"/>
                    </a:p>
                  </a:txBody>
                  <a:tcPr marL="91805" marR="91805" marT="46411" marB="46411"/>
                </a:tc>
                <a:tc>
                  <a:txBody>
                    <a:bodyPr/>
                    <a:lstStyle/>
                    <a:p>
                      <a:pPr algn="ctr"/>
                      <a:r>
                        <a:rPr lang="en-US" sz="2400" dirty="0" smtClean="0"/>
                        <a:t>0.25</a:t>
                      </a:r>
                      <a:endParaRPr lang="en-US" sz="2400" dirty="0"/>
                    </a:p>
                  </a:txBody>
                  <a:tcPr marL="91805" marR="91805" marT="46411" marB="46411"/>
                </a:tc>
                <a:tc>
                  <a:txBody>
                    <a:bodyPr/>
                    <a:lstStyle/>
                    <a:p>
                      <a:pPr algn="ctr"/>
                      <a:r>
                        <a:rPr lang="en-US" sz="2400" dirty="0" smtClean="0"/>
                        <a:t>0.35</a:t>
                      </a:r>
                      <a:endParaRPr lang="en-US" sz="2400" dirty="0"/>
                    </a:p>
                  </a:txBody>
                  <a:tcPr marL="91805" marR="91805" marT="46411" marB="46411"/>
                </a:tc>
                <a:tc>
                  <a:txBody>
                    <a:bodyPr/>
                    <a:lstStyle/>
                    <a:p>
                      <a:pPr algn="ctr"/>
                      <a:r>
                        <a:rPr lang="en-US" sz="2400" dirty="0" smtClean="0"/>
                        <a:t>0.3</a:t>
                      </a:r>
                      <a:endParaRPr lang="en-US" sz="2400" dirty="0"/>
                    </a:p>
                  </a:txBody>
                  <a:tcPr marL="91805" marR="91805" marT="46411" marB="46411"/>
                </a:tc>
              </a:tr>
              <a:tr h="464114">
                <a:tc>
                  <a:txBody>
                    <a:bodyPr/>
                    <a:lstStyle/>
                    <a:p>
                      <a:pPr algn="ctr"/>
                      <a:r>
                        <a:rPr lang="en-US" sz="2400" b="1" dirty="0" err="1" smtClean="0"/>
                        <a:t>a</a:t>
                      </a:r>
                      <a:r>
                        <a:rPr lang="en-US" sz="2400" b="1" baseline="-25000" dirty="0" err="1" smtClean="0"/>
                        <a:t>f</a:t>
                      </a:r>
                      <a:endParaRPr lang="en-US" sz="2400" b="1" baseline="-250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0.7</a:t>
                      </a:r>
                      <a:endParaRPr lang="en-US" sz="2400" dirty="0"/>
                    </a:p>
                  </a:txBody>
                  <a:tcPr marL="91805" marR="91805" marT="46411" marB="46411"/>
                </a:tc>
                <a:tc>
                  <a:txBody>
                    <a:bodyPr/>
                    <a:lstStyle/>
                    <a:p>
                      <a:pPr algn="ctr"/>
                      <a:r>
                        <a:rPr lang="en-US" sz="2400" dirty="0" smtClean="0"/>
                        <a:t>0.4</a:t>
                      </a:r>
                      <a:endParaRPr lang="en-US" sz="2400" dirty="0"/>
                    </a:p>
                  </a:txBody>
                  <a:tcPr marL="91805" marR="91805" marT="46411" marB="46411"/>
                </a:tc>
              </a:tr>
              <a:tr h="464114">
                <a:tc>
                  <a:txBody>
                    <a:bodyPr/>
                    <a:lstStyle/>
                    <a:p>
                      <a:pPr algn="ctr"/>
                      <a:r>
                        <a:rPr lang="en-US" sz="2400" b="1" dirty="0" smtClean="0"/>
                        <a:t>a</a:t>
                      </a:r>
                      <a:r>
                        <a:rPr lang="en-US" sz="2400" b="1" baseline="-25000" dirty="0" smtClean="0"/>
                        <a:t>s</a:t>
                      </a:r>
                      <a:endParaRPr lang="en-US" sz="2400" b="1" baseline="-250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0.6</a:t>
                      </a:r>
                      <a:endParaRPr lang="en-US" sz="2400" dirty="0"/>
                    </a:p>
                  </a:txBody>
                  <a:tcPr marL="91805" marR="91805" marT="46411" marB="4641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0.25</a:t>
                      </a:r>
                    </a:p>
                  </a:txBody>
                  <a:tcPr marL="91805" marR="91805" marT="46411" marB="46411"/>
                </a:tc>
              </a:tr>
              <a:tr h="464114">
                <a:tc>
                  <a:txBody>
                    <a:bodyPr/>
                    <a:lstStyle/>
                    <a:p>
                      <a:pPr algn="ctr"/>
                      <a:r>
                        <a:rPr lang="en-US" sz="2400" b="1" baseline="0" dirty="0" err="1" smtClean="0"/>
                        <a:t>s</a:t>
                      </a:r>
                      <a:r>
                        <a:rPr lang="en-US" sz="2400" b="1" baseline="-25000" dirty="0" err="1" smtClean="0"/>
                        <a:t>f</a:t>
                      </a:r>
                      <a:endParaRPr lang="en-US" sz="2400" b="1" baseline="-25000" dirty="0"/>
                    </a:p>
                  </a:txBody>
                  <a:tcPr marL="91805" marR="91805" marT="46411" marB="46411"/>
                </a:tc>
                <a:tc>
                  <a:txBody>
                    <a:bodyPr/>
                    <a:lstStyle/>
                    <a:p>
                      <a:pPr algn="ctr"/>
                      <a:r>
                        <a:rPr lang="en-US" sz="2400" dirty="0" smtClean="0"/>
                        <a:t>0</a:t>
                      </a:r>
                      <a:endParaRPr lang="en-US" sz="24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0.05</a:t>
                      </a:r>
                      <a:endParaRPr lang="en-US" sz="2400" dirty="0"/>
                    </a:p>
                  </a:txBody>
                  <a:tcPr marL="91805" marR="91805" marT="46411" marB="46411"/>
                </a:tc>
              </a:tr>
              <a:tr h="464114">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 1 - (</a:t>
                      </a:r>
                      <a:r>
                        <a:rPr lang="en-US" sz="2400" b="1" dirty="0" err="1" smtClean="0">
                          <a:solidFill>
                            <a:srgbClr val="0000FF"/>
                          </a:solidFill>
                        </a:rPr>
                        <a:t>a</a:t>
                      </a:r>
                      <a:r>
                        <a:rPr lang="en-US" sz="2400" b="1" baseline="-25000" dirty="0" err="1" smtClean="0">
                          <a:solidFill>
                            <a:srgbClr val="0000FF"/>
                          </a:solidFill>
                        </a:rPr>
                        <a:t>f</a:t>
                      </a:r>
                      <a:r>
                        <a:rPr lang="en-US" sz="2400" b="1" baseline="-25000" dirty="0" smtClean="0">
                          <a:solidFill>
                            <a:srgbClr val="0000FF"/>
                          </a:solidFill>
                        </a:rPr>
                        <a:t>  </a:t>
                      </a:r>
                      <a:r>
                        <a:rPr lang="en-US" sz="2400" b="1" baseline="0" dirty="0" smtClean="0">
                          <a:solidFill>
                            <a:srgbClr val="0000FF"/>
                          </a:solidFill>
                        </a:rPr>
                        <a:t>+</a:t>
                      </a:r>
                      <a:r>
                        <a:rPr lang="en-US" sz="2400" b="1" baseline="-25000" dirty="0" smtClean="0">
                          <a:solidFill>
                            <a:srgbClr val="0000FF"/>
                          </a:solidFill>
                        </a:rPr>
                        <a:t> </a:t>
                      </a:r>
                      <a:r>
                        <a:rPr lang="en-US" sz="2400" b="1" dirty="0" smtClean="0">
                          <a:solidFill>
                            <a:srgbClr val="0000FF"/>
                          </a:solidFill>
                        </a:rPr>
                        <a:t>a</a:t>
                      </a:r>
                      <a:r>
                        <a:rPr lang="en-US" sz="2400" b="1" baseline="-25000" dirty="0" smtClean="0">
                          <a:solidFill>
                            <a:srgbClr val="0000FF"/>
                          </a:solidFill>
                        </a:rPr>
                        <a:t>s</a:t>
                      </a:r>
                      <a:r>
                        <a:rPr lang="en-US" sz="2400" b="1" baseline="0" dirty="0" smtClean="0">
                          <a:solidFill>
                            <a:srgbClr val="0000FF"/>
                          </a:solidFill>
                        </a:rPr>
                        <a:t>), check on 0 &lt; </a:t>
                      </a: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&lt; 1.0</a:t>
                      </a:r>
                    </a:p>
                  </a:txBody>
                  <a:tcPr marL="91805" marR="91805" marT="46411" marB="46411"/>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a:t>
            </a:r>
            <a:r>
              <a:rPr lang="en-US" sz="2400" b="1" dirty="0"/>
              <a:t> space</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052326319"/>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14449"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Tree>
    <p:extLst>
      <p:ext uri="{BB962C8B-B14F-4D97-AF65-F5344CB8AC3E}">
        <p14:creationId xmlns:p14="http://schemas.microsoft.com/office/powerpoint/2010/main" val="424070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Initial carbon pools</a:t>
            </a:r>
            <a:endParaRPr lang="en-US" sz="2400" b="1" dirty="0">
              <a:latin typeface="Trebuchet MS" pitchFamily="34" charset="0"/>
            </a:endParaRPr>
          </a:p>
        </p:txBody>
      </p:sp>
      <p:grpSp>
        <p:nvGrpSpPr>
          <p:cNvPr id="147" name="Group 146"/>
          <p:cNvGrpSpPr/>
          <p:nvPr/>
        </p:nvGrpSpPr>
        <p:grpSpPr>
          <a:xfrm>
            <a:off x="3027954" y="513951"/>
            <a:ext cx="5755444" cy="3120052"/>
            <a:chOff x="368505" y="1203598"/>
            <a:chExt cx="5732553" cy="3073569"/>
          </a:xfrm>
        </p:grpSpPr>
        <p:grpSp>
          <p:nvGrpSpPr>
            <p:cNvPr id="148" name="Group 147"/>
            <p:cNvGrpSpPr/>
            <p:nvPr/>
          </p:nvGrpSpPr>
          <p:grpSpPr>
            <a:xfrm>
              <a:off x="368505" y="1203598"/>
              <a:ext cx="770384" cy="1418456"/>
              <a:chOff x="683568" y="1203598"/>
              <a:chExt cx="770384" cy="1418456"/>
            </a:xfrm>
          </p:grpSpPr>
          <p:sp>
            <p:nvSpPr>
              <p:cNvPr id="178" name="Rectangle 1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179" name="Straight Arrow Connector 178"/>
              <p:cNvCxnSpPr>
                <a:stCxn id="1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0" name="Rectangle 1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181" name="Collate 1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49" name="Group 148"/>
            <p:cNvGrpSpPr/>
            <p:nvPr/>
          </p:nvGrpSpPr>
          <p:grpSpPr>
            <a:xfrm>
              <a:off x="3563888" y="1937187"/>
              <a:ext cx="2537170" cy="2339980"/>
              <a:chOff x="1224600" y="1275606"/>
              <a:chExt cx="2537170" cy="2339980"/>
            </a:xfrm>
          </p:grpSpPr>
          <p:sp>
            <p:nvSpPr>
              <p:cNvPr id="162" name="Rectangle 161"/>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163" name="Rectangle 162"/>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164" name="Rectangle 163"/>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165" name="Straight Arrow Connector 37"/>
              <p:cNvCxnSpPr>
                <a:endCxn id="164"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37"/>
              <p:cNvCxnSpPr>
                <a:endCxn id="163"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7" name="Collate 166"/>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8" name="Collate 167"/>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9" name="Collate 168"/>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0" name="Rectangle 169"/>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171" name="Rectangle 170"/>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172" name="Rectangle 171"/>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sp>
            <p:nvSpPr>
              <p:cNvPr id="173" name="Collate 172"/>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4" name="Rectangle 173"/>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175" name="Straight Arrow Connector 174"/>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cxnSp>
            <p:nvCxnSpPr>
              <p:cNvPr id="177" name="Straight Arrow Connector 176"/>
              <p:cNvCxnSpPr>
                <a:stCxn id="163"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50" name="Group 149"/>
            <p:cNvGrpSpPr/>
            <p:nvPr/>
          </p:nvGrpSpPr>
          <p:grpSpPr>
            <a:xfrm>
              <a:off x="1142640" y="1577147"/>
              <a:ext cx="3486143" cy="1534458"/>
              <a:chOff x="395536" y="1491630"/>
              <a:chExt cx="3486143" cy="1534458"/>
            </a:xfrm>
          </p:grpSpPr>
          <p:grpSp>
            <p:nvGrpSpPr>
              <p:cNvPr id="151" name="Group 150"/>
              <p:cNvGrpSpPr/>
              <p:nvPr/>
            </p:nvGrpSpPr>
            <p:grpSpPr>
              <a:xfrm>
                <a:off x="395536" y="2063231"/>
                <a:ext cx="1778496" cy="557922"/>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159" name="Straight Arrow Connector 158"/>
                <p:cNvCxnSpPr>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52" name="Group 151"/>
              <p:cNvGrpSpPr/>
              <p:nvPr/>
            </p:nvGrpSpPr>
            <p:grpSpPr>
              <a:xfrm>
                <a:off x="1794463" y="1491630"/>
                <a:ext cx="2087216" cy="1534458"/>
                <a:chOff x="5889255" y="1053074"/>
                <a:chExt cx="2087216" cy="1534458"/>
              </a:xfrm>
            </p:grpSpPr>
            <p:cxnSp>
              <p:nvCxnSpPr>
                <p:cNvPr id="153" name="Elbow Connector 152"/>
                <p:cNvCxnSpPr>
                  <a:stCxn id="158"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4" name="Elbow Connector 153"/>
                <p:cNvCxnSpPr>
                  <a:stCxn id="158" idx="3"/>
                  <a:endCxn id="155"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5" name="Rectangle 154"/>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56" name="Rectangle 155"/>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7" name="Rectangle 156"/>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sp>
        <p:nvSpPr>
          <p:cNvPr id="2" name="Rectangle 1"/>
          <p:cNvSpPr/>
          <p:nvPr/>
        </p:nvSpPr>
        <p:spPr>
          <a:xfrm>
            <a:off x="252524" y="563928"/>
            <a:ext cx="2464847" cy="2280748"/>
          </a:xfrm>
          <a:prstGeom prst="rect">
            <a:avLst/>
          </a:prstGeom>
        </p:spPr>
        <p:txBody>
          <a:bodyPr wrap="none" lIns="92172" tIns="46086" rIns="92172" bIns="46086">
            <a:spAutoFit/>
          </a:bodyPr>
          <a:lstStyle/>
          <a:p>
            <a:r>
              <a:rPr lang="en-AU" sz="2000" dirty="0"/>
              <a:t>Initial measurements:</a:t>
            </a:r>
          </a:p>
          <a:p>
            <a:pPr marL="345643" indent="-345643">
              <a:buFont typeface="+mj-lt"/>
              <a:buAutoNum type="arabicPeriod"/>
            </a:pPr>
            <a:r>
              <a:rPr lang="en-AU" sz="2000" dirty="0"/>
              <a:t>GPP</a:t>
            </a:r>
            <a:r>
              <a:rPr lang="en-AU" sz="2000" dirty="0"/>
              <a:t>[t=1]</a:t>
            </a:r>
            <a:endParaRPr lang="en-AU" sz="2000" dirty="0"/>
          </a:p>
          <a:p>
            <a:pPr marL="345643" indent="-345643">
              <a:buFont typeface="+mj-lt"/>
              <a:buAutoNum type="arabicPeriod"/>
            </a:pPr>
            <a:r>
              <a:rPr lang="en-AU" sz="2000" dirty="0"/>
              <a:t>R</a:t>
            </a:r>
            <a:r>
              <a:rPr lang="en-AU" sz="2000" baseline="-25000" dirty="0"/>
              <a:t>d</a:t>
            </a:r>
            <a:r>
              <a:rPr lang="en-AU" sz="2000" dirty="0"/>
              <a:t>[t=1]</a:t>
            </a:r>
            <a:endParaRPr lang="en-AU" sz="2000" dirty="0"/>
          </a:p>
          <a:p>
            <a:pPr marL="345643" indent="-345643">
              <a:buFont typeface="+mj-lt"/>
              <a:buAutoNum type="arabicPeriod"/>
            </a:pPr>
            <a:r>
              <a:rPr lang="en-AU" sz="2000" dirty="0" err="1"/>
              <a:t>C</a:t>
            </a:r>
            <a:r>
              <a:rPr lang="en-AU" sz="2000" baseline="-25000" dirty="0" err="1"/>
              <a:t>f</a:t>
            </a:r>
            <a:r>
              <a:rPr lang="en-AU" sz="2000" dirty="0"/>
              <a:t>[t=1]</a:t>
            </a:r>
          </a:p>
          <a:p>
            <a:pPr marL="345643" indent="-345643">
              <a:buFont typeface="+mj-lt"/>
              <a:buAutoNum type="arabicPeriod"/>
            </a:pPr>
            <a:r>
              <a:rPr lang="en-AU" sz="2000" dirty="0"/>
              <a:t>C</a:t>
            </a:r>
            <a:r>
              <a:rPr lang="en-AU" sz="2000" baseline="-25000" dirty="0"/>
              <a:t>r</a:t>
            </a:r>
            <a:r>
              <a:rPr lang="en-AU" sz="2000" dirty="0"/>
              <a:t>[</a:t>
            </a:r>
            <a:r>
              <a:rPr lang="en-AU" sz="2000" dirty="0"/>
              <a:t>t=1]</a:t>
            </a:r>
          </a:p>
          <a:p>
            <a:pPr marL="345643" indent="-345643">
              <a:buFont typeface="+mj-lt"/>
              <a:buAutoNum type="arabicPeriod"/>
            </a:pPr>
            <a:r>
              <a:rPr lang="en-AU" sz="2000" dirty="0"/>
              <a:t>C</a:t>
            </a:r>
            <a:r>
              <a:rPr lang="en-AU" sz="2000" baseline="-25000" dirty="0"/>
              <a:t>s</a:t>
            </a:r>
            <a:r>
              <a:rPr lang="en-AU" sz="2000" dirty="0"/>
              <a:t>[</a:t>
            </a:r>
            <a:r>
              <a:rPr lang="en-AU" sz="2000" dirty="0"/>
              <a:t>t=1</a:t>
            </a:r>
            <a:r>
              <a:rPr lang="en-AU" sz="2000" dirty="0"/>
              <a:t>]</a:t>
            </a:r>
          </a:p>
          <a:p>
            <a:pPr marL="345643" indent="-345643">
              <a:buFont typeface="+mj-lt"/>
              <a:buAutoNum type="arabicPeriod"/>
            </a:pPr>
            <a:r>
              <a:rPr lang="en-AU" sz="2000" dirty="0" err="1"/>
              <a:t>C</a:t>
            </a:r>
            <a:r>
              <a:rPr lang="en-AU" sz="2000" baseline="-25000" dirty="0" err="1"/>
              <a:t>storage</a:t>
            </a:r>
            <a:r>
              <a:rPr lang="en-AU" sz="2000" dirty="0"/>
              <a:t>[t=1</a:t>
            </a:r>
            <a:r>
              <a:rPr lang="en-AU" sz="2000" dirty="0"/>
              <a:t>]</a:t>
            </a:r>
            <a:endParaRPr lang="en-AU" sz="2000" dirty="0"/>
          </a:p>
        </p:txBody>
      </p:sp>
      <p:sp>
        <p:nvSpPr>
          <p:cNvPr id="3" name="Rectangle 2"/>
          <p:cNvSpPr/>
          <p:nvPr/>
        </p:nvSpPr>
        <p:spPr>
          <a:xfrm>
            <a:off x="252524" y="3560906"/>
            <a:ext cx="4590257" cy="1343454"/>
          </a:xfrm>
          <a:prstGeom prst="rect">
            <a:avLst/>
          </a:prstGeom>
        </p:spPr>
        <p:txBody>
          <a:bodyPr lIns="92172" tIns="46086" rIns="92172" bIns="46086">
            <a:spAutoFit/>
          </a:bodyPr>
          <a:lstStyle/>
          <a:p>
            <a:r>
              <a:rPr lang="en-AU" sz="2000" dirty="0"/>
              <a:t>From </a:t>
            </a:r>
            <a:r>
              <a:rPr lang="en-AU" sz="2000" dirty="0" err="1"/>
              <a:t>Duan's</a:t>
            </a:r>
            <a:r>
              <a:rPr lang="en-AU" sz="2000" dirty="0"/>
              <a:t> experiment:</a:t>
            </a:r>
          </a:p>
          <a:p>
            <a:pPr marL="172822" indent="-172822">
              <a:buFont typeface="Arial"/>
              <a:buChar char="•"/>
            </a:pPr>
            <a:r>
              <a:rPr lang="da-DK" sz="2000" dirty="0" err="1"/>
              <a:t>S</a:t>
            </a:r>
            <a:r>
              <a:rPr lang="da-DK" sz="2000" baseline="-25000" dirty="0" err="1"/>
              <a:t>leaf</a:t>
            </a:r>
            <a:r>
              <a:rPr lang="da-DK" sz="2000" dirty="0"/>
              <a:t>/</a:t>
            </a:r>
            <a:r>
              <a:rPr lang="da-DK" sz="2000" dirty="0" err="1"/>
              <a:t>M</a:t>
            </a:r>
            <a:r>
              <a:rPr lang="da-DK" sz="2000" baseline="-25000" dirty="0" err="1"/>
              <a:t>leaf</a:t>
            </a:r>
            <a:r>
              <a:rPr lang="da-DK" sz="2000" dirty="0"/>
              <a:t> =  0.1401421</a:t>
            </a:r>
            <a:endParaRPr lang="da-DK" sz="2000" dirty="0"/>
          </a:p>
          <a:p>
            <a:pPr marL="172822" indent="-172822">
              <a:buFont typeface="Arial"/>
              <a:buChar char="•"/>
            </a:pPr>
            <a:r>
              <a:rPr lang="da-DK" sz="2000" dirty="0" err="1"/>
              <a:t>S</a:t>
            </a:r>
            <a:r>
              <a:rPr lang="da-DK" sz="2000" baseline="-25000" dirty="0" err="1"/>
              <a:t>stem</a:t>
            </a:r>
            <a:r>
              <a:rPr lang="da-DK" sz="2000" dirty="0"/>
              <a:t>/</a:t>
            </a:r>
            <a:r>
              <a:rPr lang="da-DK" sz="2000" dirty="0" err="1"/>
              <a:t>M</a:t>
            </a:r>
            <a:r>
              <a:rPr lang="da-DK" sz="2000" baseline="-25000" dirty="0" err="1"/>
              <a:t>stem</a:t>
            </a:r>
            <a:r>
              <a:rPr lang="da-DK" sz="2000" dirty="0"/>
              <a:t> </a:t>
            </a:r>
            <a:r>
              <a:rPr lang="en-US" sz="2000" dirty="0"/>
              <a:t>=  0.0453869</a:t>
            </a:r>
            <a:endParaRPr lang="en-US" sz="2000" dirty="0"/>
          </a:p>
          <a:p>
            <a:pPr marL="172822" indent="-172822">
              <a:buFont typeface="Arial"/>
              <a:buChar char="•"/>
            </a:pPr>
            <a:r>
              <a:rPr lang="da-DK" sz="2000" dirty="0" err="1"/>
              <a:t>S</a:t>
            </a:r>
            <a:r>
              <a:rPr lang="da-DK" sz="2000" baseline="-25000" dirty="0" err="1"/>
              <a:t>root</a:t>
            </a:r>
            <a:r>
              <a:rPr lang="da-DK" sz="2000" dirty="0"/>
              <a:t>/</a:t>
            </a:r>
            <a:r>
              <a:rPr lang="da-DK" sz="2000" dirty="0" err="1"/>
              <a:t>M</a:t>
            </a:r>
            <a:r>
              <a:rPr lang="da-DK" sz="2000" baseline="-25000" dirty="0" err="1"/>
              <a:t>root</a:t>
            </a:r>
            <a:r>
              <a:rPr lang="da-DK" sz="2000" dirty="0"/>
              <a:t> </a:t>
            </a:r>
            <a:r>
              <a:rPr lang="en-US" sz="2000" dirty="0"/>
              <a:t>=  </a:t>
            </a:r>
            <a:r>
              <a:rPr lang="en-US" sz="2000" dirty="0"/>
              <a:t>0.02154037</a:t>
            </a:r>
          </a:p>
        </p:txBody>
      </p:sp>
    </p:spTree>
    <p:extLst>
      <p:ext uri="{BB962C8B-B14F-4D97-AF65-F5344CB8AC3E}">
        <p14:creationId xmlns:p14="http://schemas.microsoft.com/office/powerpoint/2010/main" val="1703248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Synthetic case</a:t>
            </a:r>
            <a:endParaRPr lang="en-US" sz="2400" b="1" dirty="0">
              <a:latin typeface="Trebuchet MS" pitchFamily="34" charset="0"/>
            </a:endParaRPr>
          </a:p>
        </p:txBody>
      </p:sp>
      <p:sp>
        <p:nvSpPr>
          <p:cNvPr id="7" name="Rectangle 6"/>
          <p:cNvSpPr/>
          <p:nvPr/>
        </p:nvSpPr>
        <p:spPr>
          <a:xfrm>
            <a:off x="4445666" y="2829935"/>
            <a:ext cx="2313457" cy="2062046"/>
          </a:xfrm>
          <a:prstGeom prst="rect">
            <a:avLst/>
          </a:prstGeom>
        </p:spPr>
        <p:txBody>
          <a:bodyPr wrap="square" lIns="92172" tIns="46086" rIns="92172" bIns="46086">
            <a:spAutoFit/>
          </a:bodyPr>
          <a:lstStyle/>
          <a:p>
            <a:pPr algn="ctr"/>
            <a:r>
              <a:rPr lang="hr-HR" b="1" dirty="0" smtClean="0"/>
              <a:t>Assigned parameters:</a:t>
            </a:r>
          </a:p>
          <a:p>
            <a:pPr algn="ctr"/>
            <a:r>
              <a:rPr lang="hr-HR" dirty="0" smtClean="0"/>
              <a:t>k </a:t>
            </a:r>
            <a:r>
              <a:rPr lang="hr-HR" dirty="0"/>
              <a:t>= 0.4 </a:t>
            </a:r>
          </a:p>
          <a:p>
            <a:pPr algn="ctr"/>
            <a:r>
              <a:rPr lang="hr-HR" dirty="0"/>
              <a:t>Y = 0.3</a:t>
            </a:r>
            <a:endParaRPr lang="en-US" dirty="0"/>
          </a:p>
          <a:p>
            <a:pPr algn="ctr"/>
            <a:r>
              <a:rPr lang="hr-HR" dirty="0" smtClean="0"/>
              <a:t>a</a:t>
            </a:r>
            <a:r>
              <a:rPr lang="hr-HR" baseline="-25000" dirty="0" smtClean="0"/>
              <a:t>f</a:t>
            </a:r>
            <a:r>
              <a:rPr lang="hr-HR" dirty="0" smtClean="0"/>
              <a:t> </a:t>
            </a:r>
            <a:r>
              <a:rPr lang="hr-HR" dirty="0"/>
              <a:t>= 0.5 </a:t>
            </a:r>
          </a:p>
          <a:p>
            <a:pPr algn="ctr"/>
            <a:r>
              <a:rPr lang="hr-HR" dirty="0" smtClean="0"/>
              <a:t>a</a:t>
            </a:r>
            <a:r>
              <a:rPr lang="hr-HR" baseline="-25000" dirty="0" smtClean="0"/>
              <a:t>s</a:t>
            </a:r>
            <a:r>
              <a:rPr lang="hr-HR" dirty="0" smtClean="0"/>
              <a:t> = 0.2</a:t>
            </a:r>
          </a:p>
          <a:p>
            <a:pPr algn="ctr"/>
            <a:r>
              <a:rPr lang="en-US" dirty="0" smtClean="0"/>
              <a:t>a</a:t>
            </a:r>
            <a:r>
              <a:rPr lang="hr-HR" baseline="-25000" dirty="0" smtClean="0"/>
              <a:t>r</a:t>
            </a:r>
            <a:r>
              <a:rPr lang="hr-HR" dirty="0" smtClean="0"/>
              <a:t> = 1 - 0.5 - 0.2 = 0.3</a:t>
            </a:r>
          </a:p>
          <a:p>
            <a:pPr algn="ctr"/>
            <a:r>
              <a:rPr lang="hr-HR" dirty="0" smtClean="0"/>
              <a:t>s</a:t>
            </a:r>
            <a:r>
              <a:rPr lang="hr-HR" baseline="-25000" dirty="0" smtClean="0"/>
              <a:t>f</a:t>
            </a:r>
            <a:r>
              <a:rPr lang="hr-HR" dirty="0" smtClean="0"/>
              <a:t> = 0.05 </a:t>
            </a:r>
          </a:p>
        </p:txBody>
      </p:sp>
      <p:pic>
        <p:nvPicPr>
          <p:cNvPr id="8" name="Picture 7" descr="Measured_vs_Modelled_Carbon_pools_1_vol_Synthetic Case_par_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24" y="563929"/>
            <a:ext cx="3991533" cy="4670819"/>
          </a:xfrm>
          <a:prstGeom prst="rect">
            <a:avLst/>
          </a:prstGeom>
        </p:spPr>
      </p:pic>
      <p:pic>
        <p:nvPicPr>
          <p:cNvPr id="11" name="Picture 10" descr="GPP_Rd_Synthetic Case_par_1-02-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4531" y="248563"/>
            <a:ext cx="2392305" cy="2508275"/>
          </a:xfrm>
          <a:prstGeom prst="rect">
            <a:avLst/>
          </a:prstGeom>
        </p:spPr>
      </p:pic>
      <p:pic>
        <p:nvPicPr>
          <p:cNvPr id="14" name="Picture 13" descr="Storage_Carbon_pools_1_vol_Synthetic Case_par_1-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643" y="3171914"/>
            <a:ext cx="3440873" cy="1537368"/>
          </a:xfrm>
          <a:prstGeom prst="rect">
            <a:avLst/>
          </a:prstGeom>
        </p:spPr>
      </p:pic>
      <p:grpSp>
        <p:nvGrpSpPr>
          <p:cNvPr id="18" name="Group 17"/>
          <p:cNvGrpSpPr/>
          <p:nvPr/>
        </p:nvGrpSpPr>
        <p:grpSpPr>
          <a:xfrm>
            <a:off x="592017" y="2500505"/>
            <a:ext cx="1488894" cy="265566"/>
            <a:chOff x="4473864" y="987574"/>
            <a:chExt cx="2330384" cy="462852"/>
          </a:xfrm>
        </p:grpSpPr>
        <p:sp>
          <p:nvSpPr>
            <p:cNvPr id="50" name="Rectangle 49"/>
            <p:cNvSpPr/>
            <p:nvPr/>
          </p:nvSpPr>
          <p:spPr>
            <a:xfrm>
              <a:off x="4644007" y="987574"/>
              <a:ext cx="2160241" cy="462852"/>
            </a:xfrm>
            <a:prstGeom prst="rect">
              <a:avLst/>
            </a:prstGeom>
          </p:spPr>
          <p:txBody>
            <a:bodyPr wrap="square">
              <a:spAutoFit/>
            </a:bodyPr>
            <a:lstStyle/>
            <a:p>
              <a:pPr algn="ctr"/>
              <a:r>
                <a:rPr lang="en-US" sz="1100" b="1" dirty="0" err="1"/>
                <a:t>Cstorage</a:t>
              </a:r>
              <a:r>
                <a:rPr lang="en-US" sz="1100" b="1" dirty="0"/>
                <a:t> </a:t>
              </a:r>
              <a:r>
                <a:rPr lang="en-US" sz="1100" b="1" dirty="0" err="1"/>
                <a:t>modelled</a:t>
              </a:r>
              <a:endParaRPr lang="hr-HR" sz="1100" dirty="0"/>
            </a:p>
          </p:txBody>
        </p:sp>
        <p:cxnSp>
          <p:nvCxnSpPr>
            <p:cNvPr id="16" name="Straight Connector 15"/>
            <p:cNvCxnSpPr/>
            <p:nvPr/>
          </p:nvCxnSpPr>
          <p:spPr>
            <a:xfrm>
              <a:off x="4473864" y="1240650"/>
              <a:ext cx="3600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19" name="Picture 18" descr="Coefficients_1_vol_Synthetic Case_par_1-0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3714" y="2807632"/>
            <a:ext cx="1829099" cy="2413656"/>
          </a:xfrm>
          <a:prstGeom prst="rect">
            <a:avLst/>
          </a:prstGeom>
        </p:spPr>
      </p:pic>
      <p:sp>
        <p:nvSpPr>
          <p:cNvPr id="56" name="Rectangle 55"/>
          <p:cNvSpPr/>
          <p:nvPr/>
        </p:nvSpPr>
        <p:spPr>
          <a:xfrm>
            <a:off x="4517961" y="929413"/>
            <a:ext cx="1951979" cy="1218482"/>
          </a:xfrm>
          <a:prstGeom prst="rect">
            <a:avLst/>
          </a:prstGeom>
        </p:spPr>
        <p:txBody>
          <a:bodyPr wrap="square" lIns="92172" tIns="46086" rIns="92172" bIns="46086">
            <a:spAutoFit/>
          </a:bodyPr>
          <a:lstStyle/>
          <a:p>
            <a:pPr algn="ctr"/>
            <a:r>
              <a:rPr lang="hr-HR" dirty="0" smtClean="0"/>
              <a:t>LogLi = </a:t>
            </a:r>
            <a:r>
              <a:rPr lang="hr-HR" dirty="0" smtClean="0"/>
              <a:t>-14.6</a:t>
            </a:r>
            <a:endParaRPr lang="hr-HR" dirty="0" smtClean="0"/>
          </a:p>
          <a:p>
            <a:pPr algn="ctr"/>
            <a:r>
              <a:rPr lang="hr-HR" dirty="0" smtClean="0"/>
              <a:t>AIC = </a:t>
            </a:r>
            <a:r>
              <a:rPr lang="hr-HR" dirty="0" smtClean="0"/>
              <a:t>19.3</a:t>
            </a:r>
            <a:endParaRPr lang="hr-HR" dirty="0" smtClean="0"/>
          </a:p>
          <a:p>
            <a:pPr algn="ctr"/>
            <a:r>
              <a:rPr lang="hr-HR" dirty="0" smtClean="0"/>
              <a:t>BIC = </a:t>
            </a:r>
            <a:r>
              <a:rPr lang="hr-HR" dirty="0" smtClean="0"/>
              <a:t>13.2</a:t>
            </a:r>
            <a:endParaRPr lang="hr-HR" dirty="0" smtClean="0"/>
          </a:p>
          <a:p>
            <a:pPr algn="ctr"/>
            <a:r>
              <a:rPr lang="hr-HR" dirty="0" smtClean="0"/>
              <a:t>Time = 112 sec</a:t>
            </a:r>
          </a:p>
        </p:txBody>
      </p:sp>
    </p:spTree>
    <p:extLst>
      <p:ext uri="{BB962C8B-B14F-4D97-AF65-F5344CB8AC3E}">
        <p14:creationId xmlns:p14="http://schemas.microsoft.com/office/powerpoint/2010/main" val="3805690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pic>
        <p:nvPicPr>
          <p:cNvPr id="2" name="Picture 1" descr="Test_parameter_settings_par_120-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035" y="490831"/>
            <a:ext cx="3094380" cy="4661640"/>
          </a:xfrm>
          <a:prstGeom prst="rect">
            <a:avLst/>
          </a:prstGeom>
        </p:spPr>
      </p:pic>
      <p:sp>
        <p:nvSpPr>
          <p:cNvPr id="56" name="Rectangle 55"/>
          <p:cNvSpPr/>
          <p:nvPr/>
        </p:nvSpPr>
        <p:spPr>
          <a:xfrm>
            <a:off x="2855164" y="637025"/>
            <a:ext cx="2819526" cy="656106"/>
          </a:xfrm>
          <a:prstGeom prst="rect">
            <a:avLst/>
          </a:prstGeom>
        </p:spPr>
        <p:txBody>
          <a:bodyPr wrap="square" lIns="92172" tIns="46086" rIns="92172" bIns="46086">
            <a:spAutoFit/>
          </a:bodyPr>
          <a:lstStyle/>
          <a:p>
            <a:pPr algn="ctr"/>
            <a:r>
              <a:rPr lang="en-US" dirty="0" smtClean="0"/>
              <a:t>T</a:t>
            </a:r>
            <a:r>
              <a:rPr lang="hr-HR" dirty="0" smtClean="0"/>
              <a:t>est case 1: </a:t>
            </a:r>
          </a:p>
          <a:p>
            <a:pPr algn="ctr"/>
            <a:r>
              <a:rPr lang="hr-HR" dirty="0" smtClean="0"/>
              <a:t>Daily parameter set</a:t>
            </a:r>
          </a:p>
        </p:txBody>
      </p:sp>
      <p:pic>
        <p:nvPicPr>
          <p:cNvPr id="6" name="Picture 5" descr="Test_parameter_settings_par_4-01-02-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3872" y="490830"/>
            <a:ext cx="3090566" cy="4655894"/>
          </a:xfrm>
          <a:prstGeom prst="rect">
            <a:avLst/>
          </a:prstGeom>
        </p:spPr>
      </p:pic>
      <p:sp>
        <p:nvSpPr>
          <p:cNvPr id="8" name="Rectangle 7"/>
          <p:cNvSpPr/>
          <p:nvPr/>
        </p:nvSpPr>
        <p:spPr>
          <a:xfrm>
            <a:off x="3505823" y="1587286"/>
            <a:ext cx="2819526" cy="656106"/>
          </a:xfrm>
          <a:prstGeom prst="rect">
            <a:avLst/>
          </a:prstGeom>
        </p:spPr>
        <p:txBody>
          <a:bodyPr wrap="square" lIns="92172" tIns="46086" rIns="92172" bIns="46086">
            <a:spAutoFit/>
          </a:bodyPr>
          <a:lstStyle/>
          <a:p>
            <a:pPr algn="ctr"/>
            <a:r>
              <a:rPr lang="en-US" dirty="0" smtClean="0"/>
              <a:t>T</a:t>
            </a:r>
            <a:r>
              <a:rPr lang="hr-HR" dirty="0" smtClean="0"/>
              <a:t>est case 2: </a:t>
            </a:r>
          </a:p>
          <a:p>
            <a:pPr algn="ctr"/>
            <a:r>
              <a:rPr lang="hr-HR" dirty="0" smtClean="0"/>
              <a:t>Monthly parameter set</a:t>
            </a:r>
          </a:p>
        </p:txBody>
      </p:sp>
    </p:spTree>
    <p:extLst>
      <p:ext uri="{BB962C8B-B14F-4D97-AF65-F5344CB8AC3E}">
        <p14:creationId xmlns:p14="http://schemas.microsoft.com/office/powerpoint/2010/main" val="2574822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concept</a:t>
            </a:r>
            <a:endParaRPr lang="en-US" sz="2400" b="1" dirty="0">
              <a:latin typeface="Trebuchet MS" pitchFamily="34" charset="0"/>
            </a:endParaRPr>
          </a:p>
        </p:txBody>
      </p:sp>
      <p:sp>
        <p:nvSpPr>
          <p:cNvPr id="2" name="Rectangle 1"/>
          <p:cNvSpPr/>
          <p:nvPr/>
        </p:nvSpPr>
        <p:spPr>
          <a:xfrm>
            <a:off x="2204504" y="1952771"/>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GPP</a:t>
            </a:r>
            <a:endParaRPr lang="en-US" dirty="0">
              <a:solidFill>
                <a:schemeClr val="bg1"/>
              </a:solidFill>
            </a:endParaRPr>
          </a:p>
        </p:txBody>
      </p:sp>
      <p:sp>
        <p:nvSpPr>
          <p:cNvPr id="63" name="Rectangle 62"/>
          <p:cNvSpPr/>
          <p:nvPr/>
        </p:nvSpPr>
        <p:spPr>
          <a:xfrm>
            <a:off x="4662552" y="1952771"/>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t>Growth</a:t>
            </a:r>
            <a:endParaRPr lang="en-US" dirty="0"/>
          </a:p>
        </p:txBody>
      </p:sp>
      <p:pic>
        <p:nvPicPr>
          <p:cNvPr id="5" name="Picture 4"/>
          <p:cNvPicPr>
            <a:picLocks noChangeAspect="1"/>
          </p:cNvPicPr>
          <p:nvPr/>
        </p:nvPicPr>
        <p:blipFill>
          <a:blip r:embed="rId3"/>
          <a:stretch>
            <a:fillRect/>
          </a:stretch>
        </p:blipFill>
        <p:spPr>
          <a:xfrm>
            <a:off x="35638" y="1587286"/>
            <a:ext cx="2118542" cy="1733480"/>
          </a:xfrm>
          <a:prstGeom prst="rect">
            <a:avLst/>
          </a:prstGeom>
        </p:spPr>
      </p:pic>
      <p:pic>
        <p:nvPicPr>
          <p:cNvPr id="7" name="Picture 6"/>
          <p:cNvPicPr>
            <a:picLocks noChangeAspect="1"/>
          </p:cNvPicPr>
          <p:nvPr/>
        </p:nvPicPr>
        <p:blipFill>
          <a:blip r:embed="rId4"/>
          <a:stretch>
            <a:fillRect/>
          </a:stretch>
        </p:blipFill>
        <p:spPr>
          <a:xfrm>
            <a:off x="6130564" y="1780382"/>
            <a:ext cx="3041066" cy="1195748"/>
          </a:xfrm>
          <a:prstGeom prst="rect">
            <a:avLst/>
          </a:prstGeom>
        </p:spPr>
      </p:pic>
      <p:sp>
        <p:nvSpPr>
          <p:cNvPr id="10" name="Rectangle 9"/>
          <p:cNvSpPr/>
          <p:nvPr/>
        </p:nvSpPr>
        <p:spPr>
          <a:xfrm>
            <a:off x="2211832" y="3853293"/>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Storage</a:t>
            </a:r>
            <a:endParaRPr lang="en-US" dirty="0">
              <a:solidFill>
                <a:schemeClr val="bg1"/>
              </a:solidFill>
            </a:endParaRPr>
          </a:p>
        </p:txBody>
      </p:sp>
      <p:cxnSp>
        <p:nvCxnSpPr>
          <p:cNvPr id="19" name="Straight Arrow Connector 18"/>
          <p:cNvCxnSpPr>
            <a:stCxn id="2" idx="2"/>
            <a:endCxn id="10" idx="0"/>
          </p:cNvCxnSpPr>
          <p:nvPr/>
        </p:nvCxnSpPr>
        <p:spPr>
          <a:xfrm>
            <a:off x="3035903" y="2829935"/>
            <a:ext cx="7328" cy="102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228779" y="983645"/>
            <a:ext cx="2617089" cy="749835"/>
          </a:xfrm>
          <a:prstGeom prst="rect">
            <a:avLst/>
          </a:prstGeom>
        </p:spPr>
        <p:txBody>
          <a:bodyPr wrap="square" lIns="92172" tIns="46086" rIns="92172" bIns="46086">
            <a:spAutoFit/>
          </a:bodyPr>
          <a:lstStyle/>
          <a:p>
            <a:r>
              <a:rPr lang="en-US" sz="1400" dirty="0"/>
              <a:t>Bradford &amp; Hsiao 1982, McDonald 1986, Gifford 1987, </a:t>
            </a:r>
            <a:r>
              <a:rPr lang="en-US" sz="1400" dirty="0" err="1"/>
              <a:t>Poorter</a:t>
            </a:r>
            <a:r>
              <a:rPr lang="en-US" sz="1400" dirty="0"/>
              <a:t> et al. 1990</a:t>
            </a:r>
          </a:p>
        </p:txBody>
      </p:sp>
      <p:pic>
        <p:nvPicPr>
          <p:cNvPr id="24" name="Picture 23"/>
          <p:cNvPicPr>
            <a:picLocks noChangeAspect="1"/>
          </p:cNvPicPr>
          <p:nvPr/>
        </p:nvPicPr>
        <p:blipFill>
          <a:blip r:embed="rId5"/>
          <a:stretch>
            <a:fillRect/>
          </a:stretch>
        </p:blipFill>
        <p:spPr>
          <a:xfrm>
            <a:off x="3939597" y="3487808"/>
            <a:ext cx="2024275" cy="1400385"/>
          </a:xfrm>
          <a:prstGeom prst="rect">
            <a:avLst/>
          </a:prstGeom>
        </p:spPr>
      </p:pic>
      <p:cxnSp>
        <p:nvCxnSpPr>
          <p:cNvPr id="27" name="Straight Arrow Connector 26"/>
          <p:cNvCxnSpPr>
            <a:stCxn id="2" idx="3"/>
            <a:endCxn id="63" idx="1"/>
          </p:cNvCxnSpPr>
          <p:nvPr/>
        </p:nvCxnSpPr>
        <p:spPr>
          <a:xfrm>
            <a:off x="3867301" y="2391353"/>
            <a:ext cx="79525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Action Button: Help 28">
            <a:hlinkClick r:id="" action="ppaction://noaction" highlightClick="1"/>
          </p:cNvPr>
          <p:cNvSpPr/>
          <p:nvPr/>
        </p:nvSpPr>
        <p:spPr>
          <a:xfrm>
            <a:off x="4057433" y="1845142"/>
            <a:ext cx="433773" cy="438582"/>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Action Button: Help 12">
            <a:hlinkClick r:id="" action="ppaction://noaction" highlightClick="1"/>
          </p:cNvPr>
          <p:cNvSpPr/>
          <p:nvPr/>
        </p:nvSpPr>
        <p:spPr>
          <a:xfrm>
            <a:off x="3072050" y="3049226"/>
            <a:ext cx="578364" cy="584776"/>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4" name="Rectangle 13"/>
          <p:cNvSpPr/>
          <p:nvPr/>
        </p:nvSpPr>
        <p:spPr>
          <a:xfrm>
            <a:off x="6253054" y="3853293"/>
            <a:ext cx="2530344" cy="531133"/>
          </a:xfrm>
          <a:prstGeom prst="rect">
            <a:avLst/>
          </a:prstGeom>
        </p:spPr>
        <p:txBody>
          <a:bodyPr wrap="square" lIns="92172" tIns="46086" rIns="92172" bIns="46086">
            <a:spAutoFit/>
          </a:bodyPr>
          <a:lstStyle/>
          <a:p>
            <a:pPr marL="288036" indent="-288036">
              <a:buFont typeface="Arial"/>
              <a:buChar char="•"/>
            </a:pPr>
            <a:r>
              <a:rPr lang="en-US" sz="1400" dirty="0"/>
              <a:t>How plants will respond to environmental stress</a:t>
            </a:r>
            <a:endParaRPr lang="en-US" sz="1400" dirty="0"/>
          </a:p>
        </p:txBody>
      </p:sp>
    </p:spTree>
    <p:extLst>
      <p:ext uri="{BB962C8B-B14F-4D97-AF65-F5344CB8AC3E}">
        <p14:creationId xmlns:p14="http://schemas.microsoft.com/office/powerpoint/2010/main" val="3152708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grpId="0" nodeType="afterEffect">
                                  <p:stCondLst>
                                    <p:cond delay="100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100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10" grpId="0" animBg="1"/>
      <p:bldP spid="23" grpId="0"/>
      <p:bldP spid="29" grpId="0" animBg="1"/>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9" name="Rectangle 8"/>
          <p:cNvSpPr/>
          <p:nvPr/>
        </p:nvSpPr>
        <p:spPr>
          <a:xfrm>
            <a:off x="2999755" y="4145681"/>
            <a:ext cx="2819526" cy="937294"/>
          </a:xfrm>
          <a:prstGeom prst="rect">
            <a:avLst/>
          </a:prstGeom>
        </p:spPr>
        <p:txBody>
          <a:bodyPr wrap="square" lIns="92172" tIns="46086" rIns="92172" bIns="46086">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smtClean="0"/>
              <a:t>k = </a:t>
            </a:r>
            <a:r>
              <a:rPr lang="en-US" dirty="0"/>
              <a:t>k</a:t>
            </a:r>
            <a:r>
              <a:rPr lang="en-US" baseline="-25000" dirty="0"/>
              <a:t>1</a:t>
            </a:r>
            <a:r>
              <a:rPr lang="en-US" dirty="0" smtClean="0"/>
              <a:t>*t + k</a:t>
            </a:r>
            <a:r>
              <a:rPr lang="en-US" baseline="-25000" dirty="0" smtClean="0"/>
              <a:t>2</a:t>
            </a:r>
            <a:endParaRPr lang="hr-HR" dirty="0"/>
          </a:p>
        </p:txBody>
      </p:sp>
      <p:sp>
        <p:nvSpPr>
          <p:cNvPr id="8" name="Rectangle 7"/>
          <p:cNvSpPr/>
          <p:nvPr/>
        </p:nvSpPr>
        <p:spPr>
          <a:xfrm>
            <a:off x="252524" y="4291876"/>
            <a:ext cx="2168866" cy="656106"/>
          </a:xfrm>
          <a:prstGeom prst="rect">
            <a:avLst/>
          </a:prstGeom>
        </p:spPr>
        <p:txBody>
          <a:bodyPr wrap="square" lIns="92172" tIns="46086" rIns="92172" bIns="46086">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6036167" y="4158649"/>
            <a:ext cx="2945788" cy="937294"/>
          </a:xfrm>
          <a:prstGeom prst="rect">
            <a:avLst/>
          </a:prstGeom>
        </p:spPr>
        <p:txBody>
          <a:bodyPr wrap="square" lIns="92172" tIns="46086" rIns="92172" bIns="46086">
            <a:spAutoFit/>
          </a:bodyPr>
          <a:lstStyle/>
          <a:p>
            <a:pPr algn="ctr"/>
            <a:r>
              <a:rPr lang="en-US" dirty="0"/>
              <a:t>T</a:t>
            </a:r>
            <a:r>
              <a:rPr lang="hr-HR" dirty="0"/>
              <a:t>est case 5: </a:t>
            </a:r>
          </a:p>
          <a:p>
            <a:pPr algn="ctr"/>
            <a:r>
              <a:rPr lang="hr-HR" dirty="0"/>
              <a:t>Three parameter sets</a:t>
            </a:r>
          </a:p>
          <a:p>
            <a:pPr algn="ctr"/>
            <a:r>
              <a:rPr lang="en-US" dirty="0"/>
              <a:t>k = k</a:t>
            </a:r>
            <a:r>
              <a:rPr lang="en-US" baseline="-25000" dirty="0"/>
              <a:t>1</a:t>
            </a:r>
            <a:r>
              <a:rPr lang="en-US" dirty="0"/>
              <a:t>*t</a:t>
            </a:r>
            <a:r>
              <a:rPr lang="en-US" baseline="30000" dirty="0"/>
              <a:t>2</a:t>
            </a:r>
            <a:r>
              <a:rPr lang="en-US" dirty="0"/>
              <a:t> + k</a:t>
            </a:r>
            <a:r>
              <a:rPr lang="en-US" baseline="-25000" dirty="0"/>
              <a:t>2</a:t>
            </a:r>
            <a:r>
              <a:rPr lang="en-US" dirty="0"/>
              <a:t>*t + k</a:t>
            </a:r>
            <a:r>
              <a:rPr lang="en-US" baseline="-25000" dirty="0"/>
              <a:t>3</a:t>
            </a:r>
            <a:endParaRPr lang="hr-HR" baseline="-25000" dirty="0"/>
          </a:p>
        </p:txBody>
      </p:sp>
      <p:pic>
        <p:nvPicPr>
          <p:cNvPr id="3" name="Picture 2"/>
          <p:cNvPicPr>
            <a:picLocks noChangeAspect="1"/>
          </p:cNvPicPr>
          <p:nvPr/>
        </p:nvPicPr>
        <p:blipFill>
          <a:blip r:embed="rId3"/>
          <a:stretch>
            <a:fillRect/>
          </a:stretch>
        </p:blipFill>
        <p:spPr>
          <a:xfrm>
            <a:off x="107934" y="773573"/>
            <a:ext cx="3352262" cy="3165822"/>
          </a:xfrm>
          <a:prstGeom prst="rect">
            <a:avLst/>
          </a:prstGeom>
        </p:spPr>
      </p:pic>
      <p:pic>
        <p:nvPicPr>
          <p:cNvPr id="6" name="Picture 5"/>
          <p:cNvPicPr>
            <a:picLocks noChangeAspect="1"/>
          </p:cNvPicPr>
          <p:nvPr/>
        </p:nvPicPr>
        <p:blipFill>
          <a:blip r:embed="rId4"/>
          <a:stretch>
            <a:fillRect/>
          </a:stretch>
        </p:blipFill>
        <p:spPr>
          <a:xfrm>
            <a:off x="2937779" y="783218"/>
            <a:ext cx="3328277" cy="3143172"/>
          </a:xfrm>
          <a:prstGeom prst="rect">
            <a:avLst/>
          </a:prstGeom>
        </p:spPr>
      </p:pic>
      <p:pic>
        <p:nvPicPr>
          <p:cNvPr id="11" name="Picture 10"/>
          <p:cNvPicPr>
            <a:picLocks noChangeAspect="1"/>
          </p:cNvPicPr>
          <p:nvPr/>
        </p:nvPicPr>
        <p:blipFill>
          <a:blip r:embed="rId5"/>
          <a:stretch>
            <a:fillRect/>
          </a:stretch>
        </p:blipFill>
        <p:spPr>
          <a:xfrm>
            <a:off x="5745421" y="774953"/>
            <a:ext cx="3328277" cy="3143172"/>
          </a:xfrm>
          <a:prstGeom prst="rect">
            <a:avLst/>
          </a:prstGeom>
        </p:spPr>
      </p:pic>
    </p:spTree>
    <p:extLst>
      <p:ext uri="{BB962C8B-B14F-4D97-AF65-F5344CB8AC3E}">
        <p14:creationId xmlns:p14="http://schemas.microsoft.com/office/powerpoint/2010/main" val="2900134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pic>
        <p:nvPicPr>
          <p:cNvPr id="5" name="Picture 4"/>
          <p:cNvPicPr>
            <a:picLocks noChangeAspect="1"/>
          </p:cNvPicPr>
          <p:nvPr/>
        </p:nvPicPr>
        <p:blipFill>
          <a:blip r:embed="rId3"/>
          <a:stretch>
            <a:fillRect/>
          </a:stretch>
        </p:blipFill>
        <p:spPr>
          <a:xfrm>
            <a:off x="89438" y="914180"/>
            <a:ext cx="3271795" cy="3163807"/>
          </a:xfrm>
          <a:prstGeom prst="rect">
            <a:avLst/>
          </a:prstGeom>
        </p:spPr>
      </p:pic>
      <p:pic>
        <p:nvPicPr>
          <p:cNvPr id="7" name="Picture 6"/>
          <p:cNvPicPr>
            <a:picLocks noChangeAspect="1"/>
          </p:cNvPicPr>
          <p:nvPr/>
        </p:nvPicPr>
        <p:blipFill>
          <a:blip r:embed="rId4"/>
          <a:stretch>
            <a:fillRect/>
          </a:stretch>
        </p:blipFill>
        <p:spPr>
          <a:xfrm>
            <a:off x="2855163" y="904656"/>
            <a:ext cx="3325595" cy="3167929"/>
          </a:xfrm>
          <a:prstGeom prst="rect">
            <a:avLst/>
          </a:prstGeom>
        </p:spPr>
      </p:pic>
      <p:sp>
        <p:nvSpPr>
          <p:cNvPr id="9" name="Rectangle 8"/>
          <p:cNvSpPr/>
          <p:nvPr/>
        </p:nvSpPr>
        <p:spPr>
          <a:xfrm>
            <a:off x="2999755" y="4145681"/>
            <a:ext cx="2819526" cy="937294"/>
          </a:xfrm>
          <a:prstGeom prst="rect">
            <a:avLst/>
          </a:prstGeom>
        </p:spPr>
        <p:txBody>
          <a:bodyPr wrap="square" lIns="92172" tIns="46086" rIns="92172" bIns="46086">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err="1" smtClean="0"/>
              <a:t>af</a:t>
            </a:r>
            <a:r>
              <a:rPr lang="en-US" dirty="0" smtClean="0"/>
              <a:t> </a:t>
            </a:r>
            <a:r>
              <a:rPr lang="en-US" dirty="0" smtClean="0"/>
              <a:t>= </a:t>
            </a:r>
            <a:r>
              <a:rPr lang="en-US" dirty="0" smtClean="0"/>
              <a:t>af</a:t>
            </a:r>
            <a:r>
              <a:rPr lang="en-US" baseline="-25000" dirty="0" smtClean="0"/>
              <a:t>1</a:t>
            </a:r>
            <a:r>
              <a:rPr lang="en-US" dirty="0" smtClean="0"/>
              <a:t>*t + </a:t>
            </a:r>
            <a:r>
              <a:rPr lang="en-US" dirty="0" smtClean="0"/>
              <a:t>af</a:t>
            </a:r>
            <a:r>
              <a:rPr lang="en-US" baseline="-25000" dirty="0" smtClean="0"/>
              <a:t>2</a:t>
            </a:r>
            <a:endParaRPr lang="hr-HR" dirty="0"/>
          </a:p>
        </p:txBody>
      </p:sp>
      <p:sp>
        <p:nvSpPr>
          <p:cNvPr id="8" name="Rectangle 7"/>
          <p:cNvSpPr/>
          <p:nvPr/>
        </p:nvSpPr>
        <p:spPr>
          <a:xfrm>
            <a:off x="252524" y="4291876"/>
            <a:ext cx="2168866" cy="656106"/>
          </a:xfrm>
          <a:prstGeom prst="rect">
            <a:avLst/>
          </a:prstGeom>
        </p:spPr>
        <p:txBody>
          <a:bodyPr wrap="square" lIns="92172" tIns="46086" rIns="92172" bIns="46086">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6036167" y="4158649"/>
            <a:ext cx="2945788" cy="937294"/>
          </a:xfrm>
          <a:prstGeom prst="rect">
            <a:avLst/>
          </a:prstGeom>
        </p:spPr>
        <p:txBody>
          <a:bodyPr wrap="square" lIns="92172" tIns="46086" rIns="92172" bIns="46086">
            <a:spAutoFit/>
          </a:bodyPr>
          <a:lstStyle/>
          <a:p>
            <a:pPr algn="ctr"/>
            <a:r>
              <a:rPr lang="en-US" dirty="0"/>
              <a:t>T</a:t>
            </a:r>
            <a:r>
              <a:rPr lang="hr-HR" dirty="0"/>
              <a:t>est case 5: </a:t>
            </a:r>
          </a:p>
          <a:p>
            <a:pPr algn="ctr"/>
            <a:r>
              <a:rPr lang="hr-HR" dirty="0"/>
              <a:t>Three parameter sets</a:t>
            </a:r>
          </a:p>
          <a:p>
            <a:pPr algn="ctr"/>
            <a:r>
              <a:rPr lang="en-US" dirty="0" err="1" smtClean="0"/>
              <a:t>af</a:t>
            </a:r>
            <a:r>
              <a:rPr lang="en-US" dirty="0" smtClean="0"/>
              <a:t> </a:t>
            </a:r>
            <a:r>
              <a:rPr lang="en-US" dirty="0"/>
              <a:t>= </a:t>
            </a:r>
            <a:r>
              <a:rPr lang="en-US" dirty="0" smtClean="0"/>
              <a:t>af</a:t>
            </a:r>
            <a:r>
              <a:rPr lang="en-US" baseline="-25000" dirty="0" smtClean="0"/>
              <a:t>1</a:t>
            </a:r>
            <a:r>
              <a:rPr lang="en-US" dirty="0"/>
              <a:t>*t</a:t>
            </a:r>
            <a:r>
              <a:rPr lang="en-US" baseline="30000" dirty="0"/>
              <a:t>2</a:t>
            </a:r>
            <a:r>
              <a:rPr lang="en-US" dirty="0"/>
              <a:t> + </a:t>
            </a:r>
            <a:r>
              <a:rPr lang="en-US" dirty="0" smtClean="0"/>
              <a:t>af</a:t>
            </a:r>
            <a:r>
              <a:rPr lang="en-US" baseline="-25000" dirty="0" smtClean="0"/>
              <a:t>2</a:t>
            </a:r>
            <a:r>
              <a:rPr lang="en-US" dirty="0"/>
              <a:t>*t + </a:t>
            </a:r>
            <a:r>
              <a:rPr lang="en-US" dirty="0" smtClean="0"/>
              <a:t>af</a:t>
            </a:r>
            <a:r>
              <a:rPr lang="en-US" baseline="-25000" dirty="0" smtClean="0"/>
              <a:t>3</a:t>
            </a:r>
            <a:endParaRPr lang="hr-HR" baseline="-25000" dirty="0"/>
          </a:p>
        </p:txBody>
      </p:sp>
      <p:pic>
        <p:nvPicPr>
          <p:cNvPr id="2" name="Picture 1"/>
          <p:cNvPicPr>
            <a:picLocks noChangeAspect="1"/>
          </p:cNvPicPr>
          <p:nvPr/>
        </p:nvPicPr>
        <p:blipFill>
          <a:blip r:embed="rId5"/>
          <a:stretch>
            <a:fillRect/>
          </a:stretch>
        </p:blipFill>
        <p:spPr>
          <a:xfrm>
            <a:off x="5674690" y="870783"/>
            <a:ext cx="3397890" cy="3208913"/>
          </a:xfrm>
          <a:prstGeom prst="rect">
            <a:avLst/>
          </a:prstGeom>
        </p:spPr>
      </p:pic>
    </p:spTree>
    <p:extLst>
      <p:ext uri="{BB962C8B-B14F-4D97-AF65-F5344CB8AC3E}">
        <p14:creationId xmlns:p14="http://schemas.microsoft.com/office/powerpoint/2010/main" val="1525439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8" name="Rectangle 7"/>
          <p:cNvSpPr/>
          <p:nvPr/>
        </p:nvSpPr>
        <p:spPr>
          <a:xfrm>
            <a:off x="252524" y="490831"/>
            <a:ext cx="7807918" cy="937294"/>
          </a:xfrm>
          <a:prstGeom prst="rect">
            <a:avLst/>
          </a:prstGeom>
        </p:spPr>
        <p:txBody>
          <a:bodyPr wrap="square" lIns="92172" tIns="46086" rIns="92172" bIns="46086">
            <a:spAutoFit/>
          </a:bodyPr>
          <a:lstStyle/>
          <a:p>
            <a:r>
              <a:rPr lang="en-US" b="1" dirty="0"/>
              <a:t>T</a:t>
            </a:r>
            <a:r>
              <a:rPr lang="hr-HR" b="1" dirty="0"/>
              <a:t>est case 3</a:t>
            </a:r>
            <a:r>
              <a:rPr lang="hr-HR" dirty="0"/>
              <a:t>: </a:t>
            </a:r>
            <a:r>
              <a:rPr lang="hr-HR" dirty="0" smtClean="0"/>
              <a:t>One </a:t>
            </a:r>
            <a:r>
              <a:rPr lang="hr-HR" dirty="0"/>
              <a:t>parameter </a:t>
            </a:r>
            <a:r>
              <a:rPr lang="hr-HR" dirty="0" smtClean="0"/>
              <a:t>set - </a:t>
            </a:r>
            <a:r>
              <a:rPr lang="en-US" dirty="0" smtClean="0">
                <a:solidFill>
                  <a:srgbClr val="FF0000"/>
                </a:solidFill>
              </a:rPr>
              <a:t>Solid </a:t>
            </a:r>
            <a:r>
              <a:rPr lang="en-US" dirty="0">
                <a:solidFill>
                  <a:srgbClr val="FF0000"/>
                </a:solidFill>
              </a:rPr>
              <a:t>lines </a:t>
            </a:r>
            <a:endParaRPr lang="hr-HR" dirty="0" smtClean="0">
              <a:solidFill>
                <a:srgbClr val="FF0000"/>
              </a:solidFill>
            </a:endParaRPr>
          </a:p>
          <a:p>
            <a:r>
              <a:rPr lang="en-US" b="1" dirty="0"/>
              <a:t>T</a:t>
            </a:r>
            <a:r>
              <a:rPr lang="hr-HR" b="1" dirty="0"/>
              <a:t>est case 4</a:t>
            </a:r>
            <a:r>
              <a:rPr lang="hr-HR" dirty="0"/>
              <a:t>: </a:t>
            </a:r>
            <a:r>
              <a:rPr lang="hr-HR" dirty="0" smtClean="0"/>
              <a:t>Two </a:t>
            </a:r>
            <a:r>
              <a:rPr lang="hr-HR" dirty="0"/>
              <a:t>parameter </a:t>
            </a:r>
            <a:r>
              <a:rPr lang="hr-HR" dirty="0" smtClean="0"/>
              <a:t>sets (</a:t>
            </a:r>
            <a:r>
              <a:rPr lang="en-US" dirty="0" smtClean="0"/>
              <a:t>k </a:t>
            </a:r>
            <a:r>
              <a:rPr lang="en-US" dirty="0"/>
              <a:t>= k</a:t>
            </a:r>
            <a:r>
              <a:rPr lang="en-US" baseline="-25000" dirty="0"/>
              <a:t>1</a:t>
            </a:r>
            <a:r>
              <a:rPr lang="en-US" dirty="0"/>
              <a:t>*t + </a:t>
            </a:r>
            <a:r>
              <a:rPr lang="en-US" dirty="0" smtClean="0"/>
              <a:t>k</a:t>
            </a:r>
            <a:r>
              <a:rPr lang="en-US" baseline="-25000" dirty="0" smtClean="0"/>
              <a:t>2</a:t>
            </a:r>
            <a:r>
              <a:rPr lang="en-US" dirty="0" smtClean="0"/>
              <a:t>)</a:t>
            </a:r>
            <a:r>
              <a:rPr lang="hr-HR" dirty="0"/>
              <a:t> - </a:t>
            </a:r>
            <a:r>
              <a:rPr lang="en-US" dirty="0" smtClean="0">
                <a:solidFill>
                  <a:srgbClr val="FF0000"/>
                </a:solidFill>
              </a:rPr>
              <a:t>Small dashed </a:t>
            </a:r>
            <a:r>
              <a:rPr lang="en-US" dirty="0">
                <a:solidFill>
                  <a:srgbClr val="FF0000"/>
                </a:solidFill>
              </a:rPr>
              <a:t>lines </a:t>
            </a:r>
            <a:endParaRPr lang="hr-HR" dirty="0"/>
          </a:p>
          <a:p>
            <a:r>
              <a:rPr lang="en-US" b="1" dirty="0"/>
              <a:t>T</a:t>
            </a:r>
            <a:r>
              <a:rPr lang="hr-HR" b="1" dirty="0"/>
              <a:t>est case 5</a:t>
            </a:r>
            <a:r>
              <a:rPr lang="hr-HR" dirty="0"/>
              <a:t>: </a:t>
            </a:r>
            <a:r>
              <a:rPr lang="hr-HR" dirty="0" smtClean="0"/>
              <a:t>Three </a:t>
            </a:r>
            <a:r>
              <a:rPr lang="hr-HR" dirty="0"/>
              <a:t>parameter </a:t>
            </a:r>
            <a:r>
              <a:rPr lang="hr-HR" dirty="0" smtClean="0"/>
              <a:t>sets (</a:t>
            </a:r>
            <a:r>
              <a:rPr lang="en-US" dirty="0" smtClean="0"/>
              <a:t>k </a:t>
            </a:r>
            <a:r>
              <a:rPr lang="en-US" dirty="0"/>
              <a:t>= k</a:t>
            </a:r>
            <a:r>
              <a:rPr lang="en-US" baseline="-25000" dirty="0"/>
              <a:t>1</a:t>
            </a:r>
            <a:r>
              <a:rPr lang="en-US" dirty="0"/>
              <a:t>*t</a:t>
            </a:r>
            <a:r>
              <a:rPr lang="en-US" baseline="30000" dirty="0"/>
              <a:t>2</a:t>
            </a:r>
            <a:r>
              <a:rPr lang="en-US" dirty="0"/>
              <a:t> + k</a:t>
            </a:r>
            <a:r>
              <a:rPr lang="en-US" baseline="-25000" dirty="0"/>
              <a:t>2</a:t>
            </a:r>
            <a:r>
              <a:rPr lang="en-US" dirty="0"/>
              <a:t>*t </a:t>
            </a:r>
            <a:r>
              <a:rPr lang="en-US" dirty="0" smtClean="0"/>
              <a:t>+ k</a:t>
            </a:r>
            <a:r>
              <a:rPr lang="en-US" baseline="-25000" dirty="0" smtClean="0"/>
              <a:t>3</a:t>
            </a:r>
            <a:r>
              <a:rPr lang="en-US" dirty="0" smtClean="0"/>
              <a:t>)</a:t>
            </a:r>
            <a:r>
              <a:rPr lang="hr-HR" dirty="0"/>
              <a:t> - </a:t>
            </a:r>
            <a:r>
              <a:rPr lang="en-US" dirty="0" smtClean="0">
                <a:solidFill>
                  <a:srgbClr val="FF0000"/>
                </a:solidFill>
              </a:rPr>
              <a:t>Large </a:t>
            </a:r>
            <a:r>
              <a:rPr lang="en-US" dirty="0">
                <a:solidFill>
                  <a:srgbClr val="FF0000"/>
                </a:solidFill>
              </a:rPr>
              <a:t>dashed lines </a:t>
            </a:r>
            <a:endParaRPr lang="hr-HR" dirty="0">
              <a:solidFill>
                <a:srgbClr val="FF0000"/>
              </a:solidFill>
            </a:endParaRPr>
          </a:p>
        </p:txBody>
      </p:sp>
      <p:pic>
        <p:nvPicPr>
          <p:cNvPr id="11" name="Picture 10"/>
          <p:cNvPicPr>
            <a:picLocks noChangeAspect="1"/>
          </p:cNvPicPr>
          <p:nvPr/>
        </p:nvPicPr>
        <p:blipFill>
          <a:blip r:embed="rId3"/>
          <a:stretch>
            <a:fillRect/>
          </a:stretch>
        </p:blipFill>
        <p:spPr>
          <a:xfrm>
            <a:off x="14168" y="1700797"/>
            <a:ext cx="3578119" cy="3379119"/>
          </a:xfrm>
          <a:prstGeom prst="rect">
            <a:avLst/>
          </a:prstGeom>
        </p:spPr>
      </p:pic>
      <p:pic>
        <p:nvPicPr>
          <p:cNvPr id="12" name="Picture 11"/>
          <p:cNvPicPr>
            <a:picLocks noChangeAspect="1"/>
          </p:cNvPicPr>
          <p:nvPr/>
        </p:nvPicPr>
        <p:blipFill>
          <a:blip r:embed="rId4"/>
          <a:stretch>
            <a:fillRect/>
          </a:stretch>
        </p:blipFill>
        <p:spPr>
          <a:xfrm>
            <a:off x="2679145" y="1690002"/>
            <a:ext cx="3611627" cy="3410763"/>
          </a:xfrm>
          <a:prstGeom prst="rect">
            <a:avLst/>
          </a:prstGeom>
        </p:spPr>
      </p:pic>
      <p:pic>
        <p:nvPicPr>
          <p:cNvPr id="13" name="Picture 12"/>
          <p:cNvPicPr>
            <a:picLocks noChangeAspect="1"/>
          </p:cNvPicPr>
          <p:nvPr/>
        </p:nvPicPr>
        <p:blipFill>
          <a:blip r:embed="rId5"/>
          <a:stretch>
            <a:fillRect/>
          </a:stretch>
        </p:blipFill>
        <p:spPr>
          <a:xfrm>
            <a:off x="5348997" y="1660383"/>
            <a:ext cx="3669342" cy="3465266"/>
          </a:xfrm>
          <a:prstGeom prst="rect">
            <a:avLst/>
          </a:prstGeom>
        </p:spPr>
      </p:pic>
      <p:pic>
        <p:nvPicPr>
          <p:cNvPr id="2" name="Picture 1"/>
          <p:cNvPicPr>
            <a:picLocks noChangeAspect="1"/>
          </p:cNvPicPr>
          <p:nvPr/>
        </p:nvPicPr>
        <p:blipFill>
          <a:blip r:embed="rId6"/>
          <a:stretch>
            <a:fillRect/>
          </a:stretch>
        </p:blipFill>
        <p:spPr>
          <a:xfrm>
            <a:off x="7409782" y="13902"/>
            <a:ext cx="1770731" cy="1672250"/>
          </a:xfrm>
          <a:prstGeom prst="rect">
            <a:avLst/>
          </a:prstGeom>
        </p:spPr>
      </p:pic>
    </p:spTree>
    <p:extLst>
      <p:ext uri="{BB962C8B-B14F-4D97-AF65-F5344CB8AC3E}">
        <p14:creationId xmlns:p14="http://schemas.microsoft.com/office/powerpoint/2010/main" val="4103461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100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H</a:t>
            </a:r>
            <a:r>
              <a:rPr lang="en-AU" sz="2400" b="1" dirty="0"/>
              <a:t>ypotheses</a:t>
            </a:r>
            <a:endParaRPr lang="en-US" sz="2400" b="1" dirty="0">
              <a:latin typeface="Trebuchet MS" pitchFamily="34" charset="0"/>
            </a:endParaRPr>
          </a:p>
        </p:txBody>
      </p:sp>
      <p:sp>
        <p:nvSpPr>
          <p:cNvPr id="3" name="Rectangle 2"/>
          <p:cNvSpPr/>
          <p:nvPr/>
        </p:nvSpPr>
        <p:spPr>
          <a:xfrm>
            <a:off x="144591" y="563928"/>
            <a:ext cx="8927989" cy="4155335"/>
          </a:xfrm>
          <a:prstGeom prst="rect">
            <a:avLst/>
          </a:prstGeom>
        </p:spPr>
        <p:txBody>
          <a:bodyPr wrap="square" lIns="92172" tIns="46086" rIns="92172" bIns="46086">
            <a:spAutoFit/>
          </a:bodyPr>
          <a:lstStyle/>
          <a:p>
            <a:pPr marL="172822" indent="-172822">
              <a:buFont typeface="Arial"/>
              <a:buChar char="•"/>
              <a:defRPr/>
            </a:pPr>
            <a:r>
              <a:rPr lang="en-US" sz="1600" dirty="0"/>
              <a:t>Null hypothesis: The allocation fractions don</a:t>
            </a:r>
            <a:r>
              <a:rPr lang="uk-UA" sz="1600" dirty="0"/>
              <a:t>’</a:t>
            </a:r>
            <a:r>
              <a:rPr lang="en-US" sz="1600" dirty="0"/>
              <a:t>t change for </a:t>
            </a:r>
            <a:r>
              <a:rPr lang="en-US" sz="1600" dirty="0"/>
              <a:t>different </a:t>
            </a:r>
            <a:r>
              <a:rPr lang="en-US" sz="1600" dirty="0"/>
              <a:t>sink limited conditions</a:t>
            </a:r>
          </a:p>
          <a:p>
            <a:endParaRPr lang="en-US" sz="1600" dirty="0"/>
          </a:p>
          <a:p>
            <a:pPr marL="288036" indent="-288036">
              <a:buFont typeface="Arial"/>
              <a:buChar char="•"/>
            </a:pPr>
            <a:r>
              <a:rPr lang="en-US" sz="1600" dirty="0"/>
              <a:t>Other </a:t>
            </a:r>
            <a:r>
              <a:rPr lang="en-US" sz="1600" dirty="0"/>
              <a:t>hypotheses for the sink limitation experiment are that the plants with reduced sink strength </a:t>
            </a:r>
            <a:r>
              <a:rPr lang="en-US" sz="1600" dirty="0"/>
              <a:t>would </a:t>
            </a:r>
            <a:r>
              <a:rPr lang="en-US" sz="1600" dirty="0"/>
              <a:t>have</a:t>
            </a:r>
            <a:r>
              <a:rPr lang="en-US" sz="1600" dirty="0"/>
              <a:t>:</a:t>
            </a:r>
          </a:p>
          <a:p>
            <a:pPr marL="288036" indent="-288036">
              <a:buFont typeface="Arial"/>
              <a:buChar char="•"/>
            </a:pPr>
            <a:endParaRPr lang="en-US" sz="1600" dirty="0"/>
          </a:p>
          <a:p>
            <a:pPr marL="345643" indent="-345643">
              <a:buFont typeface="+mj-lt"/>
              <a:buAutoNum type="arabicPeriod"/>
            </a:pPr>
            <a:r>
              <a:rPr lang="en-US" sz="1600" dirty="0"/>
              <a:t>Most importantly, a lower </a:t>
            </a:r>
            <a:r>
              <a:rPr lang="en-US" sz="1600" dirty="0"/>
              <a:t>utilization </a:t>
            </a:r>
            <a:r>
              <a:rPr lang="en-US" sz="1600" dirty="0"/>
              <a:t>rate (lower k). Under sink limitation, </a:t>
            </a:r>
            <a:r>
              <a:rPr lang="en-US" sz="1600" dirty="0"/>
              <a:t>we </a:t>
            </a:r>
            <a:r>
              <a:rPr lang="en-US" sz="1600" dirty="0"/>
              <a:t>would expect that the rate of conversion of </a:t>
            </a:r>
            <a:r>
              <a:rPr lang="en-US" sz="1600" dirty="0" err="1"/>
              <a:t>photosynthate</a:t>
            </a:r>
            <a:r>
              <a:rPr lang="en-US" sz="1600" dirty="0"/>
              <a:t> to biomass would slow down and the plant would increase its reserves.  </a:t>
            </a:r>
            <a:endParaRPr lang="en-US" sz="1600" dirty="0"/>
          </a:p>
          <a:p>
            <a:endParaRPr lang="en-US" sz="1600" dirty="0"/>
          </a:p>
          <a:p>
            <a:pPr marL="345643" indent="-345643">
              <a:buFont typeface="+mj-lt"/>
              <a:buAutoNum type="arabicPeriod"/>
            </a:pPr>
            <a:r>
              <a:rPr lang="en-US" sz="1600" dirty="0"/>
              <a:t>We are also </a:t>
            </a:r>
            <a:r>
              <a:rPr lang="en-US" sz="1600" dirty="0" err="1"/>
              <a:t>hypothesising</a:t>
            </a:r>
            <a:r>
              <a:rPr lang="en-US" sz="1600" dirty="0"/>
              <a:t> more C lost to respiration and less used for production (higher Y) - this is </a:t>
            </a:r>
            <a:r>
              <a:rPr lang="en-US" sz="1600" dirty="0"/>
              <a:t>called </a:t>
            </a:r>
            <a:r>
              <a:rPr lang="en-US" sz="1600" dirty="0"/>
              <a:t>“wasteful plant” hypothesis, whereby C taken up by the plant that is unable to be used for growth is returned to the atmosphere. </a:t>
            </a:r>
            <a:endParaRPr lang="en-US" sz="1600" dirty="0"/>
          </a:p>
          <a:p>
            <a:endParaRPr lang="en-US" sz="1600" dirty="0"/>
          </a:p>
          <a:p>
            <a:pPr marL="345643" indent="-345643">
              <a:buFont typeface="+mj-lt"/>
              <a:buAutoNum type="arabicPeriod"/>
            </a:pPr>
            <a:r>
              <a:rPr lang="en-US" sz="1600" dirty="0"/>
              <a:t>Regarding the allocation fractions we would </a:t>
            </a:r>
            <a:r>
              <a:rPr lang="en-US" sz="1600" dirty="0"/>
              <a:t>expect lower </a:t>
            </a:r>
            <a:r>
              <a:rPr lang="en-US" sz="1600" dirty="0"/>
              <a:t>root </a:t>
            </a:r>
            <a:r>
              <a:rPr lang="en-US" sz="1600" dirty="0"/>
              <a:t>allocations since </a:t>
            </a:r>
            <a:r>
              <a:rPr lang="en-US" sz="1600" dirty="0"/>
              <a:t>the plants physically don’t have room to grow more roots. </a:t>
            </a:r>
            <a:r>
              <a:rPr lang="en-US" sz="1600" dirty="0"/>
              <a:t>We would also expect </a:t>
            </a:r>
            <a:r>
              <a:rPr lang="en-US" sz="1600" dirty="0"/>
              <a:t>allocation to roots to </a:t>
            </a:r>
            <a:r>
              <a:rPr lang="en-US" sz="1600" dirty="0"/>
              <a:t>increase with time, </a:t>
            </a:r>
            <a:r>
              <a:rPr lang="en-US" sz="1600" dirty="0"/>
              <a:t>due to limited resource </a:t>
            </a:r>
            <a:r>
              <a:rPr lang="en-US" sz="1600" dirty="0"/>
              <a:t>availability.</a:t>
            </a:r>
            <a:endParaRPr lang="en-US" sz="1600" dirty="0"/>
          </a:p>
        </p:txBody>
      </p:sp>
    </p:spTree>
    <p:extLst>
      <p:ext uri="{BB962C8B-B14F-4D97-AF65-F5344CB8AC3E}">
        <p14:creationId xmlns:p14="http://schemas.microsoft.com/office/powerpoint/2010/main" val="3092435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pic>
        <p:nvPicPr>
          <p:cNvPr id="2" name="Picture 1"/>
          <p:cNvPicPr>
            <a:picLocks noChangeAspect="1"/>
          </p:cNvPicPr>
          <p:nvPr/>
        </p:nvPicPr>
        <p:blipFill>
          <a:blip r:embed="rId3"/>
          <a:stretch>
            <a:fillRect/>
          </a:stretch>
        </p:blipFill>
        <p:spPr>
          <a:xfrm>
            <a:off x="35638" y="563928"/>
            <a:ext cx="4472491" cy="4572959"/>
          </a:xfrm>
          <a:prstGeom prst="rect">
            <a:avLst/>
          </a:prstGeom>
        </p:spPr>
      </p:pic>
      <p:pic>
        <p:nvPicPr>
          <p:cNvPr id="6" name="Picture 5"/>
          <p:cNvPicPr>
            <a:picLocks noChangeAspect="1"/>
          </p:cNvPicPr>
          <p:nvPr/>
        </p:nvPicPr>
        <p:blipFill>
          <a:blip r:embed="rId4"/>
          <a:stretch>
            <a:fillRect/>
          </a:stretch>
        </p:blipFill>
        <p:spPr>
          <a:xfrm>
            <a:off x="4590256" y="512488"/>
            <a:ext cx="4551063" cy="4678209"/>
          </a:xfrm>
          <a:prstGeom prst="rect">
            <a:avLst/>
          </a:prstGeom>
        </p:spPr>
      </p:pic>
      <p:sp>
        <p:nvSpPr>
          <p:cNvPr id="56" name="Rectangle 55"/>
          <p:cNvSpPr/>
          <p:nvPr/>
        </p:nvSpPr>
        <p:spPr>
          <a:xfrm>
            <a:off x="107933" y="637025"/>
            <a:ext cx="8169396" cy="843565"/>
          </a:xfrm>
          <a:prstGeom prst="rect">
            <a:avLst/>
          </a:prstGeom>
        </p:spPr>
        <p:txBody>
          <a:bodyPr wrap="square" lIns="92172" tIns="46086" rIns="92172" bIns="46086">
            <a:spAutoFit/>
          </a:bodyPr>
          <a:lstStyle/>
          <a:p>
            <a:pPr algn="ctr"/>
            <a:r>
              <a:rPr lang="en-US" sz="2400" b="1" dirty="0">
                <a:solidFill>
                  <a:srgbClr val="FF0000"/>
                </a:solidFill>
              </a:rPr>
              <a:t>?? Null hypothesis ??</a:t>
            </a:r>
          </a:p>
          <a:p>
            <a:pPr algn="ctr"/>
            <a:r>
              <a:rPr lang="en-US" sz="2400" i="1" dirty="0">
                <a:solidFill>
                  <a:srgbClr val="FF0000"/>
                </a:solidFill>
              </a:rPr>
              <a:t>Parameters </a:t>
            </a:r>
            <a:r>
              <a:rPr lang="en-US" sz="2400" i="1" dirty="0">
                <a:solidFill>
                  <a:srgbClr val="FF0000"/>
                </a:solidFill>
              </a:rPr>
              <a:t>don</a:t>
            </a:r>
            <a:r>
              <a:rPr lang="uk-UA" sz="2400" i="1" dirty="0">
                <a:solidFill>
                  <a:srgbClr val="FF0000"/>
                </a:solidFill>
              </a:rPr>
              <a:t>’</a:t>
            </a:r>
            <a:r>
              <a:rPr lang="en-US" sz="2400" i="1" dirty="0">
                <a:solidFill>
                  <a:srgbClr val="FF0000"/>
                </a:solidFill>
              </a:rPr>
              <a:t>t change </a:t>
            </a:r>
            <a:r>
              <a:rPr lang="en-US" sz="2400" i="1" dirty="0">
                <a:solidFill>
                  <a:srgbClr val="FF0000"/>
                </a:solidFill>
              </a:rPr>
              <a:t>for </a:t>
            </a:r>
            <a:r>
              <a:rPr lang="en-US" sz="2400" i="1" dirty="0">
                <a:solidFill>
                  <a:srgbClr val="FF0000"/>
                </a:solidFill>
              </a:rPr>
              <a:t>different treatments</a:t>
            </a:r>
            <a:endParaRPr lang="hr-HR" sz="2400" i="1" dirty="0">
              <a:solidFill>
                <a:srgbClr val="FF0000"/>
              </a:solidFill>
            </a:endParaRPr>
          </a:p>
        </p:txBody>
      </p:sp>
    </p:spTree>
    <p:extLst>
      <p:ext uri="{BB962C8B-B14F-4D97-AF65-F5344CB8AC3E}">
        <p14:creationId xmlns:p14="http://schemas.microsoft.com/office/powerpoint/2010/main" val="3866603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56" name="Rectangle 55"/>
          <p:cNvSpPr/>
          <p:nvPr/>
        </p:nvSpPr>
        <p:spPr>
          <a:xfrm>
            <a:off x="397116" y="460766"/>
            <a:ext cx="7591031" cy="843565"/>
          </a:xfrm>
          <a:prstGeom prst="rect">
            <a:avLst/>
          </a:prstGeom>
        </p:spPr>
        <p:txBody>
          <a:bodyPr wrap="square" lIns="92172" tIns="46086" rIns="92172" bIns="46086">
            <a:spAutoFit/>
          </a:bodyPr>
          <a:lstStyle/>
          <a:p>
            <a:pPr algn="ctr"/>
            <a:r>
              <a:rPr lang="en-US" sz="2400" b="1" dirty="0">
                <a:solidFill>
                  <a:srgbClr val="FF0000"/>
                </a:solidFill>
              </a:rPr>
              <a:t>Other Hypotheses:</a:t>
            </a:r>
            <a:r>
              <a:rPr lang="en-US" sz="2400" b="1" dirty="0">
                <a:solidFill>
                  <a:srgbClr val="FF0000"/>
                </a:solidFill>
              </a:rPr>
              <a:t> </a:t>
            </a:r>
            <a:r>
              <a:rPr lang="en-US" sz="2400" b="1" dirty="0">
                <a:solidFill>
                  <a:srgbClr val="FF0000"/>
                </a:solidFill>
              </a:rPr>
              <a:t>1. Smaller pot </a:t>
            </a:r>
            <a:r>
              <a:rPr lang="en-US" sz="2400" b="1" dirty="0">
                <a:solidFill>
                  <a:srgbClr val="FF0000"/>
                </a:solidFill>
                <a:latin typeface="Wingdings"/>
                <a:ea typeface="Wingdings"/>
                <a:cs typeface="Wingdings"/>
                <a:sym typeface="Wingdings"/>
              </a:rPr>
              <a:t></a:t>
            </a:r>
            <a:r>
              <a:rPr lang="en-US" sz="2400" b="1" dirty="0">
                <a:solidFill>
                  <a:srgbClr val="FF0000"/>
                </a:solidFill>
              </a:rPr>
              <a:t> lower k </a:t>
            </a:r>
            <a:r>
              <a:rPr lang="en-US" sz="2400" b="1" dirty="0">
                <a:solidFill>
                  <a:srgbClr val="FF0000"/>
                </a:solidFill>
                <a:latin typeface="Wingdings"/>
                <a:ea typeface="Wingdings"/>
                <a:cs typeface="Wingdings"/>
                <a:sym typeface="Wingdings"/>
              </a:rPr>
              <a:t></a:t>
            </a:r>
            <a:r>
              <a:rPr lang="en-US" sz="2400" b="1" dirty="0">
                <a:solidFill>
                  <a:srgbClr val="FF0000"/>
                </a:solidFill>
              </a:rPr>
              <a:t> higher Y</a:t>
            </a:r>
          </a:p>
          <a:p>
            <a:pPr algn="ctr"/>
            <a:r>
              <a:rPr lang="en-US" sz="2400" b="1" dirty="0">
                <a:solidFill>
                  <a:srgbClr val="FF0000"/>
                </a:solidFill>
              </a:rPr>
              <a:t>2. Low </a:t>
            </a:r>
            <a:r>
              <a:rPr lang="en-US" sz="2400" b="1" dirty="0" err="1">
                <a:solidFill>
                  <a:srgbClr val="FF0000"/>
                </a:solidFill>
              </a:rPr>
              <a:t>a</a:t>
            </a:r>
            <a:r>
              <a:rPr lang="en-US" sz="2400" b="1" baseline="-25000" dirty="0" err="1">
                <a:solidFill>
                  <a:srgbClr val="FF0000"/>
                </a:solidFill>
              </a:rPr>
              <a:t>r</a:t>
            </a:r>
            <a:r>
              <a:rPr lang="en-US" sz="2400" b="1" dirty="0">
                <a:solidFill>
                  <a:srgbClr val="FF0000"/>
                </a:solidFill>
              </a:rPr>
              <a:t> </a:t>
            </a:r>
          </a:p>
        </p:txBody>
      </p:sp>
      <p:pic>
        <p:nvPicPr>
          <p:cNvPr id="10" name="Picture 9"/>
          <p:cNvPicPr>
            <a:picLocks noChangeAspect="1"/>
          </p:cNvPicPr>
          <p:nvPr/>
        </p:nvPicPr>
        <p:blipFill>
          <a:blip r:embed="rId3"/>
          <a:stretch>
            <a:fillRect/>
          </a:stretch>
        </p:blipFill>
        <p:spPr>
          <a:xfrm>
            <a:off x="0" y="1514190"/>
            <a:ext cx="3114361" cy="3707099"/>
          </a:xfrm>
          <a:prstGeom prst="rect">
            <a:avLst/>
          </a:prstGeom>
        </p:spPr>
      </p:pic>
      <p:pic>
        <p:nvPicPr>
          <p:cNvPr id="12" name="Picture 11" descr="Y_over_time_par_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0529" y="1514189"/>
            <a:ext cx="3222892" cy="3707099"/>
          </a:xfrm>
          <a:prstGeom prst="rect">
            <a:avLst/>
          </a:prstGeom>
        </p:spPr>
      </p:pic>
      <p:pic>
        <p:nvPicPr>
          <p:cNvPr id="11" name="Picture 10"/>
          <p:cNvPicPr>
            <a:picLocks noChangeAspect="1"/>
          </p:cNvPicPr>
          <p:nvPr/>
        </p:nvPicPr>
        <p:blipFill>
          <a:blip r:embed="rId5"/>
          <a:stretch>
            <a:fillRect/>
          </a:stretch>
        </p:blipFill>
        <p:spPr>
          <a:xfrm>
            <a:off x="6036167" y="1474550"/>
            <a:ext cx="3144346" cy="3742791"/>
          </a:xfrm>
          <a:prstGeom prst="rect">
            <a:avLst/>
          </a:prstGeom>
        </p:spPr>
      </p:pic>
    </p:spTree>
    <p:extLst>
      <p:ext uri="{BB962C8B-B14F-4D97-AF65-F5344CB8AC3E}">
        <p14:creationId xmlns:p14="http://schemas.microsoft.com/office/powerpoint/2010/main" val="22993130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00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024030" y="417733"/>
            <a:ext cx="3795006" cy="4485683"/>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168621" y="4836898"/>
            <a:ext cx="2819526" cy="374918"/>
          </a:xfrm>
          <a:prstGeom prst="rect">
            <a:avLst/>
          </a:prstGeom>
        </p:spPr>
        <p:txBody>
          <a:bodyPr wrap="square" lIns="92172" tIns="46086" rIns="92172" bIns="46086">
            <a:spAutoFit/>
          </a:bodyPr>
          <a:lstStyle/>
          <a:p>
            <a:pPr algn="ctr"/>
            <a:r>
              <a:rPr lang="en-US" dirty="0" smtClean="0"/>
              <a:t>4 </a:t>
            </a:r>
            <a:r>
              <a:rPr lang="en-US" dirty="0"/>
              <a:t>groups of treatments</a:t>
            </a:r>
            <a:endParaRPr lang="hr-HR" dirty="0"/>
          </a:p>
        </p:txBody>
      </p:sp>
      <p:sp>
        <p:nvSpPr>
          <p:cNvPr id="8" name="Rectangle 7"/>
          <p:cNvSpPr/>
          <p:nvPr/>
        </p:nvSpPr>
        <p:spPr>
          <a:xfrm>
            <a:off x="1047775" y="4844990"/>
            <a:ext cx="2458048" cy="374918"/>
          </a:xfrm>
          <a:prstGeom prst="rect">
            <a:avLst/>
          </a:prstGeom>
        </p:spPr>
        <p:txBody>
          <a:bodyPr wrap="square" lIns="92172" tIns="46086" rIns="92172" bIns="46086">
            <a:spAutoFit/>
          </a:bodyPr>
          <a:lstStyle/>
          <a:p>
            <a:pPr algn="ctr"/>
            <a:r>
              <a:rPr lang="en-US" dirty="0" smtClean="0"/>
              <a:t>3 groups of treatments</a:t>
            </a:r>
            <a:endParaRPr lang="hr-HR" dirty="0"/>
          </a:p>
        </p:txBody>
      </p:sp>
      <p:pic>
        <p:nvPicPr>
          <p:cNvPr id="14" name="Picture 13"/>
          <p:cNvPicPr>
            <a:picLocks noChangeAspect="1"/>
          </p:cNvPicPr>
          <p:nvPr/>
        </p:nvPicPr>
        <p:blipFill>
          <a:blip r:embed="rId4"/>
          <a:stretch>
            <a:fillRect/>
          </a:stretch>
        </p:blipFill>
        <p:spPr>
          <a:xfrm>
            <a:off x="338389" y="490832"/>
            <a:ext cx="4468754" cy="4401324"/>
          </a:xfrm>
          <a:prstGeom prst="rect">
            <a:avLst/>
          </a:prstGeom>
        </p:spPr>
      </p:pic>
      <p:sp>
        <p:nvSpPr>
          <p:cNvPr id="7" name="Rectangle 6"/>
          <p:cNvSpPr/>
          <p:nvPr/>
        </p:nvSpPr>
        <p:spPr>
          <a:xfrm>
            <a:off x="397116" y="738436"/>
            <a:ext cx="7591031" cy="462404"/>
          </a:xfrm>
          <a:prstGeom prst="rect">
            <a:avLst/>
          </a:prstGeom>
        </p:spPr>
        <p:txBody>
          <a:bodyPr wrap="square" lIns="92172" tIns="46086" rIns="92172" bIns="46086">
            <a:spAutoFit/>
          </a:bodyPr>
          <a:lstStyle/>
          <a:p>
            <a:pPr algn="ctr"/>
            <a:r>
              <a:rPr lang="en-US" sz="2400" b="1" dirty="0" smtClean="0">
                <a:solidFill>
                  <a:srgbClr val="FF0000"/>
                </a:solidFill>
              </a:rPr>
              <a:t>Hypothesis #1: </a:t>
            </a:r>
            <a:r>
              <a:rPr lang="en-US" sz="2400" b="1" dirty="0">
                <a:solidFill>
                  <a:srgbClr val="FF0000"/>
                </a:solidFill>
              </a:rPr>
              <a:t>Smaller pot </a:t>
            </a:r>
            <a:r>
              <a:rPr lang="en-US" sz="2400" b="1" dirty="0">
                <a:solidFill>
                  <a:srgbClr val="FF0000"/>
                </a:solidFill>
                <a:latin typeface="Wingdings"/>
                <a:ea typeface="Wingdings"/>
                <a:cs typeface="Wingdings"/>
                <a:sym typeface="Wingdings"/>
              </a:rPr>
              <a:t></a:t>
            </a:r>
            <a:r>
              <a:rPr lang="en-US" sz="2400" b="1" dirty="0">
                <a:solidFill>
                  <a:srgbClr val="FF0000"/>
                </a:solidFill>
              </a:rPr>
              <a:t> lower </a:t>
            </a:r>
            <a:r>
              <a:rPr lang="en-US" sz="2400" b="1" dirty="0" smtClean="0">
                <a:solidFill>
                  <a:srgbClr val="FF0000"/>
                </a:solidFill>
              </a:rPr>
              <a:t>k </a:t>
            </a:r>
            <a:endParaRPr lang="en-US" sz="2400" b="1" dirty="0">
              <a:solidFill>
                <a:srgbClr val="FF0000"/>
              </a:solidFill>
            </a:endParaRPr>
          </a:p>
        </p:txBody>
      </p:sp>
    </p:spTree>
    <p:extLst>
      <p:ext uri="{BB962C8B-B14F-4D97-AF65-F5344CB8AC3E}">
        <p14:creationId xmlns:p14="http://schemas.microsoft.com/office/powerpoint/2010/main" val="3116009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240916" y="4836898"/>
            <a:ext cx="2819526" cy="374918"/>
          </a:xfrm>
          <a:prstGeom prst="rect">
            <a:avLst/>
          </a:prstGeom>
        </p:spPr>
        <p:txBody>
          <a:bodyPr wrap="square" lIns="92172" tIns="46086" rIns="92172" bIns="46086">
            <a:spAutoFit/>
          </a:bodyPr>
          <a:lstStyle/>
          <a:p>
            <a:pPr algn="ctr"/>
            <a:r>
              <a:rPr lang="en-US" dirty="0" smtClean="0"/>
              <a:t>4 </a:t>
            </a:r>
            <a:r>
              <a:rPr lang="en-US" dirty="0"/>
              <a:t>groups of treatments</a:t>
            </a:r>
            <a:endParaRPr lang="hr-HR" dirty="0"/>
          </a:p>
        </p:txBody>
      </p:sp>
      <p:sp>
        <p:nvSpPr>
          <p:cNvPr id="8" name="Rectangle 7"/>
          <p:cNvSpPr/>
          <p:nvPr/>
        </p:nvSpPr>
        <p:spPr>
          <a:xfrm>
            <a:off x="1047775" y="4844990"/>
            <a:ext cx="2458048" cy="374918"/>
          </a:xfrm>
          <a:prstGeom prst="rect">
            <a:avLst/>
          </a:prstGeom>
        </p:spPr>
        <p:txBody>
          <a:bodyPr wrap="square" lIns="92172" tIns="46086" rIns="92172" bIns="46086">
            <a:spAutoFit/>
          </a:bodyPr>
          <a:lstStyle/>
          <a:p>
            <a:pPr algn="ctr"/>
            <a:r>
              <a:rPr lang="en-US" dirty="0" smtClean="0"/>
              <a:t>3 groups of treatments</a:t>
            </a:r>
            <a:endParaRPr lang="hr-HR" dirty="0"/>
          </a:p>
        </p:txBody>
      </p:sp>
      <p:pic>
        <p:nvPicPr>
          <p:cNvPr id="2" name="Picture 1"/>
          <p:cNvPicPr>
            <a:picLocks noChangeAspect="1"/>
          </p:cNvPicPr>
          <p:nvPr/>
        </p:nvPicPr>
        <p:blipFill>
          <a:blip r:embed="rId3"/>
          <a:stretch>
            <a:fillRect/>
          </a:stretch>
        </p:blipFill>
        <p:spPr>
          <a:xfrm>
            <a:off x="5036872" y="488145"/>
            <a:ext cx="3774634" cy="4461603"/>
          </a:xfrm>
          <a:prstGeom prst="rect">
            <a:avLst/>
          </a:prstGeom>
        </p:spPr>
      </p:pic>
      <p:pic>
        <p:nvPicPr>
          <p:cNvPr id="3" name="Picture 2"/>
          <p:cNvPicPr>
            <a:picLocks noChangeAspect="1"/>
          </p:cNvPicPr>
          <p:nvPr/>
        </p:nvPicPr>
        <p:blipFill>
          <a:blip r:embed="rId4"/>
          <a:stretch>
            <a:fillRect/>
          </a:stretch>
        </p:blipFill>
        <p:spPr>
          <a:xfrm>
            <a:off x="354130" y="490831"/>
            <a:ext cx="4525309" cy="4457025"/>
          </a:xfrm>
          <a:prstGeom prst="rect">
            <a:avLst/>
          </a:prstGeom>
        </p:spPr>
      </p:pic>
      <p:sp>
        <p:nvSpPr>
          <p:cNvPr id="7" name="Rectangle 6"/>
          <p:cNvSpPr/>
          <p:nvPr/>
        </p:nvSpPr>
        <p:spPr>
          <a:xfrm>
            <a:off x="397116" y="780088"/>
            <a:ext cx="7591031" cy="462404"/>
          </a:xfrm>
          <a:prstGeom prst="rect">
            <a:avLst/>
          </a:prstGeom>
        </p:spPr>
        <p:txBody>
          <a:bodyPr wrap="square" lIns="92172" tIns="46086" rIns="92172" bIns="46086">
            <a:spAutoFit/>
          </a:bodyPr>
          <a:lstStyle/>
          <a:p>
            <a:pPr algn="ctr"/>
            <a:r>
              <a:rPr lang="en-US" sz="2400" b="1" dirty="0" smtClean="0">
                <a:solidFill>
                  <a:srgbClr val="FF0000"/>
                </a:solidFill>
              </a:rPr>
              <a:t>Hypothesis #2: </a:t>
            </a:r>
            <a:r>
              <a:rPr lang="en-US" sz="2400" b="1" dirty="0">
                <a:solidFill>
                  <a:srgbClr val="FF0000"/>
                </a:solidFill>
              </a:rPr>
              <a:t>Smaller </a:t>
            </a:r>
            <a:r>
              <a:rPr lang="en-US" sz="2400" b="1" dirty="0" smtClean="0">
                <a:solidFill>
                  <a:srgbClr val="FF0000"/>
                </a:solidFill>
              </a:rPr>
              <a:t>pot </a:t>
            </a:r>
            <a:r>
              <a:rPr lang="en-US" sz="2400" b="1" dirty="0">
                <a:solidFill>
                  <a:srgbClr val="FF0000"/>
                </a:solidFill>
                <a:latin typeface="Wingdings"/>
                <a:ea typeface="Wingdings"/>
                <a:cs typeface="Wingdings"/>
                <a:sym typeface="Wingdings"/>
              </a:rPr>
              <a:t></a:t>
            </a:r>
            <a:r>
              <a:rPr lang="en-US" sz="2400" b="1" dirty="0">
                <a:solidFill>
                  <a:srgbClr val="FF0000"/>
                </a:solidFill>
              </a:rPr>
              <a:t> higher </a:t>
            </a:r>
            <a:r>
              <a:rPr lang="en-US" sz="2400" b="1" dirty="0" smtClean="0">
                <a:solidFill>
                  <a:srgbClr val="FF0000"/>
                </a:solidFill>
              </a:rPr>
              <a:t>Y ???</a:t>
            </a:r>
            <a:endParaRPr lang="en-US" sz="2400" b="1" dirty="0">
              <a:solidFill>
                <a:srgbClr val="FF0000"/>
              </a:solidFill>
            </a:endParaRPr>
          </a:p>
        </p:txBody>
      </p:sp>
    </p:spTree>
    <p:extLst>
      <p:ext uri="{BB962C8B-B14F-4D97-AF65-F5344CB8AC3E}">
        <p14:creationId xmlns:p14="http://schemas.microsoft.com/office/powerpoint/2010/main" val="32107455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024030" y="4836898"/>
            <a:ext cx="2819526" cy="374918"/>
          </a:xfrm>
          <a:prstGeom prst="rect">
            <a:avLst/>
          </a:prstGeom>
        </p:spPr>
        <p:txBody>
          <a:bodyPr wrap="square" lIns="92172" tIns="46086" rIns="92172" bIns="46086">
            <a:spAutoFit/>
          </a:bodyPr>
          <a:lstStyle/>
          <a:p>
            <a:pPr algn="ctr"/>
            <a:r>
              <a:rPr lang="en-US" dirty="0" smtClean="0"/>
              <a:t>4 </a:t>
            </a:r>
            <a:r>
              <a:rPr lang="en-US" dirty="0"/>
              <a:t>groups of treatments</a:t>
            </a:r>
            <a:endParaRPr lang="hr-HR" dirty="0"/>
          </a:p>
        </p:txBody>
      </p:sp>
      <p:sp>
        <p:nvSpPr>
          <p:cNvPr id="8" name="Rectangle 7"/>
          <p:cNvSpPr/>
          <p:nvPr/>
        </p:nvSpPr>
        <p:spPr>
          <a:xfrm>
            <a:off x="758593" y="4844990"/>
            <a:ext cx="2458048" cy="374918"/>
          </a:xfrm>
          <a:prstGeom prst="rect">
            <a:avLst/>
          </a:prstGeom>
        </p:spPr>
        <p:txBody>
          <a:bodyPr wrap="square" lIns="92172" tIns="46086" rIns="92172" bIns="46086">
            <a:spAutoFit/>
          </a:bodyPr>
          <a:lstStyle/>
          <a:p>
            <a:pPr algn="ctr"/>
            <a:r>
              <a:rPr lang="en-US" dirty="0" smtClean="0"/>
              <a:t>3 groups of treatments</a:t>
            </a:r>
            <a:endParaRPr lang="hr-HR" dirty="0"/>
          </a:p>
        </p:txBody>
      </p:sp>
      <p:pic>
        <p:nvPicPr>
          <p:cNvPr id="2" name="Picture 1"/>
          <p:cNvPicPr>
            <a:picLocks noChangeAspect="1"/>
          </p:cNvPicPr>
          <p:nvPr/>
        </p:nvPicPr>
        <p:blipFill>
          <a:blip r:embed="rId3"/>
          <a:stretch>
            <a:fillRect/>
          </a:stretch>
        </p:blipFill>
        <p:spPr>
          <a:xfrm>
            <a:off x="233278" y="417734"/>
            <a:ext cx="4601448" cy="4532015"/>
          </a:xfrm>
          <a:prstGeom prst="rect">
            <a:avLst/>
          </a:prstGeom>
        </p:spPr>
      </p:pic>
      <p:pic>
        <p:nvPicPr>
          <p:cNvPr id="3" name="Picture 2"/>
          <p:cNvPicPr>
            <a:picLocks noChangeAspect="1"/>
          </p:cNvPicPr>
          <p:nvPr/>
        </p:nvPicPr>
        <p:blipFill>
          <a:blip r:embed="rId4"/>
          <a:stretch>
            <a:fillRect/>
          </a:stretch>
        </p:blipFill>
        <p:spPr>
          <a:xfrm>
            <a:off x="4852632" y="489527"/>
            <a:ext cx="3773465" cy="4460221"/>
          </a:xfrm>
          <a:prstGeom prst="rect">
            <a:avLst/>
          </a:prstGeom>
        </p:spPr>
      </p:pic>
      <p:sp>
        <p:nvSpPr>
          <p:cNvPr id="7" name="Rectangle 6"/>
          <p:cNvSpPr/>
          <p:nvPr/>
        </p:nvSpPr>
        <p:spPr>
          <a:xfrm>
            <a:off x="397116" y="554772"/>
            <a:ext cx="7591031" cy="831736"/>
          </a:xfrm>
          <a:prstGeom prst="rect">
            <a:avLst/>
          </a:prstGeom>
        </p:spPr>
        <p:txBody>
          <a:bodyPr wrap="square" lIns="92172" tIns="46086" rIns="92172" bIns="46086">
            <a:spAutoFit/>
          </a:bodyPr>
          <a:lstStyle/>
          <a:p>
            <a:pPr algn="ctr"/>
            <a:r>
              <a:rPr lang="en-US" sz="2400" b="1" dirty="0" smtClean="0">
                <a:solidFill>
                  <a:srgbClr val="FF0000"/>
                </a:solidFill>
              </a:rPr>
              <a:t>Hypothesis #3: All pots </a:t>
            </a:r>
            <a:r>
              <a:rPr lang="en-US" sz="2400" b="1" dirty="0">
                <a:solidFill>
                  <a:srgbClr val="FF0000"/>
                </a:solidFill>
                <a:latin typeface="Wingdings"/>
                <a:ea typeface="Wingdings"/>
                <a:cs typeface="Wingdings"/>
                <a:sym typeface="Wingdings"/>
              </a:rPr>
              <a:t></a:t>
            </a:r>
            <a:r>
              <a:rPr lang="en-US" sz="2400" b="1" dirty="0">
                <a:solidFill>
                  <a:srgbClr val="FF0000"/>
                </a:solidFill>
              </a:rPr>
              <a:t> </a:t>
            </a:r>
            <a:r>
              <a:rPr lang="en-US" sz="2400" b="1" dirty="0" smtClean="0">
                <a:solidFill>
                  <a:srgbClr val="FF0000"/>
                </a:solidFill>
              </a:rPr>
              <a:t>Low </a:t>
            </a:r>
            <a:r>
              <a:rPr lang="en-US" sz="2400" b="1" dirty="0" err="1" smtClean="0">
                <a:solidFill>
                  <a:srgbClr val="FF0000"/>
                </a:solidFill>
              </a:rPr>
              <a:t>a</a:t>
            </a:r>
            <a:r>
              <a:rPr lang="en-US" sz="2400" b="1" baseline="-25000" dirty="0" err="1" smtClean="0">
                <a:solidFill>
                  <a:srgbClr val="FF0000"/>
                </a:solidFill>
              </a:rPr>
              <a:t>r</a:t>
            </a:r>
            <a:endParaRPr lang="en-US" sz="2400" b="1" baseline="-25000" dirty="0" smtClean="0">
              <a:solidFill>
                <a:srgbClr val="FF0000"/>
              </a:solidFill>
            </a:endParaRPr>
          </a:p>
          <a:p>
            <a:pPr algn="ctr"/>
            <a:r>
              <a:rPr lang="en-US" sz="2400" b="1" dirty="0" err="1" smtClean="0">
                <a:solidFill>
                  <a:srgbClr val="FF0000"/>
                </a:solidFill>
              </a:rPr>
              <a:t>a</a:t>
            </a:r>
            <a:r>
              <a:rPr lang="en-US" sz="2400" b="1" baseline="-25000" dirty="0" err="1" smtClean="0">
                <a:solidFill>
                  <a:srgbClr val="FF0000"/>
                </a:solidFill>
              </a:rPr>
              <a:t>r</a:t>
            </a:r>
            <a:r>
              <a:rPr lang="en-US" sz="2400" b="1" baseline="-25000" dirty="0" smtClean="0">
                <a:solidFill>
                  <a:srgbClr val="FF0000"/>
                </a:solidFill>
              </a:rPr>
              <a:t> </a:t>
            </a:r>
            <a:r>
              <a:rPr lang="en-US" sz="2400" b="1" dirty="0" smtClean="0">
                <a:solidFill>
                  <a:srgbClr val="FF0000"/>
                </a:solidFill>
              </a:rPr>
              <a:t> gets bigger with time</a:t>
            </a:r>
            <a:endParaRPr lang="en-US" sz="2400" b="1" dirty="0">
              <a:solidFill>
                <a:srgbClr val="FF0000"/>
              </a:solidFill>
            </a:endParaRPr>
          </a:p>
        </p:txBody>
      </p:sp>
    </p:spTree>
    <p:extLst>
      <p:ext uri="{BB962C8B-B14F-4D97-AF65-F5344CB8AC3E}">
        <p14:creationId xmlns:p14="http://schemas.microsoft.com/office/powerpoint/2010/main" val="109534317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Discussion</a:t>
            </a:r>
            <a:endParaRPr lang="en-US" sz="2400" b="1" dirty="0">
              <a:latin typeface="Trebuchet MS" pitchFamily="34" charset="0"/>
            </a:endParaRPr>
          </a:p>
        </p:txBody>
      </p:sp>
      <p:sp>
        <p:nvSpPr>
          <p:cNvPr id="2" name="Rectangle 1"/>
          <p:cNvSpPr/>
          <p:nvPr/>
        </p:nvSpPr>
        <p:spPr>
          <a:xfrm>
            <a:off x="180229" y="563927"/>
            <a:ext cx="8892351" cy="3842905"/>
          </a:xfrm>
          <a:prstGeom prst="rect">
            <a:avLst/>
          </a:prstGeom>
        </p:spPr>
        <p:txBody>
          <a:bodyPr wrap="square" lIns="92172" tIns="46086" rIns="92172" bIns="46086">
            <a:spAutoFit/>
          </a:bodyPr>
          <a:lstStyle/>
          <a:p>
            <a:pPr marL="288036" indent="-288036">
              <a:buFont typeface="Arial"/>
              <a:buChar char="•"/>
            </a:pPr>
            <a:r>
              <a:rPr lang="en-US" sz="2000" dirty="0"/>
              <a:t>We suggest substantial modification to the existing DA framework which we believe becomes </a:t>
            </a:r>
            <a:r>
              <a:rPr lang="en-US" sz="2000" dirty="0"/>
              <a:t>an invaluable tool for quantifying carbon fluxes in experimental </a:t>
            </a:r>
            <a:r>
              <a:rPr lang="en-US" sz="2000" dirty="0"/>
              <a:t>systems</a:t>
            </a:r>
          </a:p>
          <a:p>
            <a:pPr marL="288036" indent="-288036">
              <a:buFont typeface="Arial"/>
              <a:buChar char="•"/>
            </a:pPr>
            <a:r>
              <a:rPr lang="en-US" sz="2000" dirty="0"/>
              <a:t>When and how </a:t>
            </a:r>
            <a:r>
              <a:rPr lang="en-US" sz="2000" dirty="0"/>
              <a:t>much </a:t>
            </a:r>
            <a:r>
              <a:rPr lang="en-US" sz="2000" dirty="0" err="1"/>
              <a:t>photosynthate</a:t>
            </a:r>
            <a:r>
              <a:rPr lang="en-US" sz="2000" dirty="0"/>
              <a:t> is allocated to growth vs. </a:t>
            </a:r>
            <a:r>
              <a:rPr lang="en-US" sz="2000" dirty="0"/>
              <a:t>storage </a:t>
            </a:r>
          </a:p>
          <a:p>
            <a:pPr marL="288036" indent="-288036">
              <a:buFont typeface="Arial"/>
              <a:buChar char="•"/>
            </a:pPr>
            <a:r>
              <a:rPr lang="en-US" sz="2000" dirty="0"/>
              <a:t>The storage pool is a significant portion of the total carbon mass</a:t>
            </a:r>
          </a:p>
          <a:p>
            <a:pPr marL="288036" indent="-288036">
              <a:buFont typeface="Arial"/>
              <a:buChar char="•"/>
            </a:pPr>
            <a:r>
              <a:rPr lang="en-US" sz="2000" dirty="0"/>
              <a:t>Allow the assimilation of tissue-level measurements, such as measurements of leaf photosynthesis and dark respiration, which provide important constraints on the carbon </a:t>
            </a:r>
            <a:r>
              <a:rPr lang="en-US" sz="2000" dirty="0"/>
              <a:t>budget</a:t>
            </a:r>
            <a:endParaRPr lang="en-US" sz="2000" dirty="0"/>
          </a:p>
          <a:p>
            <a:pPr marL="288036" indent="-288036">
              <a:buFont typeface="Arial"/>
              <a:buChar char="•"/>
            </a:pPr>
            <a:r>
              <a:rPr lang="en-US" sz="2000" dirty="0"/>
              <a:t>We prove the null </a:t>
            </a:r>
            <a:r>
              <a:rPr lang="en-US" sz="2000" dirty="0"/>
              <a:t>hypothesis to be wrong as there are significant variations between the </a:t>
            </a:r>
            <a:r>
              <a:rPr lang="en-US" sz="2000" dirty="0"/>
              <a:t>allocation fractions </a:t>
            </a:r>
            <a:r>
              <a:rPr lang="en-US" sz="2000" dirty="0"/>
              <a:t>for different </a:t>
            </a:r>
            <a:r>
              <a:rPr lang="en-US" sz="2000" dirty="0"/>
              <a:t>treatments</a:t>
            </a:r>
            <a:endParaRPr lang="en-US" sz="2000" dirty="0"/>
          </a:p>
          <a:p>
            <a:pPr marL="288036" indent="-288036">
              <a:buFont typeface="Arial"/>
              <a:buChar char="•"/>
            </a:pPr>
            <a:r>
              <a:rPr lang="en-US" sz="2000" dirty="0"/>
              <a:t>We establish the relationships between various allocation fractions and sink limitation</a:t>
            </a:r>
            <a:endParaRPr lang="en-US" sz="2000" dirty="0"/>
          </a:p>
        </p:txBody>
      </p:sp>
    </p:spTree>
    <p:extLst>
      <p:ext uri="{BB962C8B-B14F-4D97-AF65-F5344CB8AC3E}">
        <p14:creationId xmlns:p14="http://schemas.microsoft.com/office/powerpoint/2010/main" val="14055397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concept</a:t>
            </a:r>
            <a:endParaRPr lang="en-US" sz="2400" b="1" dirty="0">
              <a:latin typeface="Trebuchet MS" pitchFamily="34" charset="0"/>
            </a:endParaRPr>
          </a:p>
        </p:txBody>
      </p:sp>
      <p:sp>
        <p:nvSpPr>
          <p:cNvPr id="2" name="Rectangle 1"/>
          <p:cNvSpPr/>
          <p:nvPr/>
        </p:nvSpPr>
        <p:spPr>
          <a:xfrm>
            <a:off x="2204504" y="1075607"/>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GPP</a:t>
            </a:r>
            <a:endParaRPr lang="en-US" dirty="0">
              <a:solidFill>
                <a:schemeClr val="bg1"/>
              </a:solidFill>
            </a:endParaRPr>
          </a:p>
        </p:txBody>
      </p:sp>
      <p:sp>
        <p:nvSpPr>
          <p:cNvPr id="62" name="Rectangle 61"/>
          <p:cNvSpPr/>
          <p:nvPr/>
        </p:nvSpPr>
        <p:spPr>
          <a:xfrm>
            <a:off x="3867301" y="3999487"/>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a:t>N</a:t>
            </a:r>
            <a:r>
              <a:rPr lang="en-US" dirty="0" smtClean="0"/>
              <a:t>PP</a:t>
            </a:r>
            <a:endParaRPr lang="en-US" dirty="0"/>
          </a:p>
        </p:txBody>
      </p:sp>
      <p:sp>
        <p:nvSpPr>
          <p:cNvPr id="63" name="Rectangle 62"/>
          <p:cNvSpPr/>
          <p:nvPr/>
        </p:nvSpPr>
        <p:spPr>
          <a:xfrm>
            <a:off x="5457803" y="1075607"/>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t>Respiration</a:t>
            </a:r>
            <a:endParaRPr lang="en-US" dirty="0"/>
          </a:p>
        </p:txBody>
      </p:sp>
      <p:pic>
        <p:nvPicPr>
          <p:cNvPr id="5" name="Picture 4"/>
          <p:cNvPicPr>
            <a:picLocks noChangeAspect="1"/>
          </p:cNvPicPr>
          <p:nvPr/>
        </p:nvPicPr>
        <p:blipFill>
          <a:blip r:embed="rId3"/>
          <a:stretch>
            <a:fillRect/>
          </a:stretch>
        </p:blipFill>
        <p:spPr>
          <a:xfrm>
            <a:off x="35638" y="637024"/>
            <a:ext cx="2118542" cy="1733480"/>
          </a:xfrm>
          <a:prstGeom prst="rect">
            <a:avLst/>
          </a:prstGeom>
        </p:spPr>
      </p:pic>
      <p:pic>
        <p:nvPicPr>
          <p:cNvPr id="6" name="Picture 5"/>
          <p:cNvPicPr>
            <a:picLocks noChangeAspect="1"/>
          </p:cNvPicPr>
          <p:nvPr/>
        </p:nvPicPr>
        <p:blipFill>
          <a:blip r:embed="rId4"/>
          <a:stretch>
            <a:fillRect/>
          </a:stretch>
        </p:blipFill>
        <p:spPr>
          <a:xfrm>
            <a:off x="6903714" y="637024"/>
            <a:ext cx="2254585" cy="2279580"/>
          </a:xfrm>
          <a:prstGeom prst="rect">
            <a:avLst/>
          </a:prstGeom>
        </p:spPr>
      </p:pic>
      <p:pic>
        <p:nvPicPr>
          <p:cNvPr id="7" name="Picture 6"/>
          <p:cNvPicPr>
            <a:picLocks noChangeAspect="1"/>
          </p:cNvPicPr>
          <p:nvPr/>
        </p:nvPicPr>
        <p:blipFill>
          <a:blip r:embed="rId5"/>
          <a:stretch>
            <a:fillRect/>
          </a:stretch>
        </p:blipFill>
        <p:spPr>
          <a:xfrm>
            <a:off x="5313212" y="3780197"/>
            <a:ext cx="3418323" cy="1344086"/>
          </a:xfrm>
          <a:prstGeom prst="rect">
            <a:avLst/>
          </a:prstGeom>
        </p:spPr>
      </p:pic>
      <p:sp>
        <p:nvSpPr>
          <p:cNvPr id="10" name="Rectangle 9"/>
          <p:cNvSpPr/>
          <p:nvPr/>
        </p:nvSpPr>
        <p:spPr>
          <a:xfrm>
            <a:off x="2999755" y="2464450"/>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Storage</a:t>
            </a:r>
            <a:endParaRPr lang="en-US" dirty="0">
              <a:solidFill>
                <a:schemeClr val="bg1"/>
              </a:solidFill>
            </a:endParaRPr>
          </a:p>
        </p:txBody>
      </p:sp>
      <p:pic>
        <p:nvPicPr>
          <p:cNvPr id="8" name="Picture 7"/>
          <p:cNvPicPr>
            <a:picLocks noChangeAspect="1"/>
          </p:cNvPicPr>
          <p:nvPr/>
        </p:nvPicPr>
        <p:blipFill>
          <a:blip r:embed="rId6"/>
          <a:stretch>
            <a:fillRect/>
          </a:stretch>
        </p:blipFill>
        <p:spPr>
          <a:xfrm>
            <a:off x="4706009" y="2025868"/>
            <a:ext cx="2342296" cy="1838887"/>
          </a:xfrm>
          <a:prstGeom prst="rect">
            <a:avLst/>
          </a:prstGeom>
        </p:spPr>
      </p:pic>
      <p:cxnSp>
        <p:nvCxnSpPr>
          <p:cNvPr id="12" name="Straight Arrow Connector 11"/>
          <p:cNvCxnSpPr>
            <a:stCxn id="2" idx="3"/>
            <a:endCxn id="63" idx="1"/>
          </p:cNvCxnSpPr>
          <p:nvPr/>
        </p:nvCxnSpPr>
        <p:spPr>
          <a:xfrm>
            <a:off x="3867301" y="1514189"/>
            <a:ext cx="159050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 idx="2"/>
            <a:endCxn id="62" idx="0"/>
          </p:cNvCxnSpPr>
          <p:nvPr/>
        </p:nvCxnSpPr>
        <p:spPr>
          <a:xfrm>
            <a:off x="3035902" y="1952771"/>
            <a:ext cx="1554354" cy="2046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 idx="2"/>
            <a:endCxn id="10" idx="0"/>
          </p:cNvCxnSpPr>
          <p:nvPr/>
        </p:nvCxnSpPr>
        <p:spPr>
          <a:xfrm>
            <a:off x="3035902" y="1952771"/>
            <a:ext cx="795251" cy="5116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0" idx="2"/>
            <a:endCxn id="62" idx="0"/>
          </p:cNvCxnSpPr>
          <p:nvPr/>
        </p:nvCxnSpPr>
        <p:spPr>
          <a:xfrm>
            <a:off x="3831153" y="3341614"/>
            <a:ext cx="759103" cy="657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a:stretch>
            <a:fillRect/>
          </a:stretch>
        </p:blipFill>
        <p:spPr>
          <a:xfrm>
            <a:off x="758593" y="2464450"/>
            <a:ext cx="2024275" cy="1400385"/>
          </a:xfrm>
          <a:prstGeom prst="rect">
            <a:avLst/>
          </a:prstGeom>
        </p:spPr>
      </p:pic>
    </p:spTree>
    <p:extLst>
      <p:ext uri="{BB962C8B-B14F-4D97-AF65-F5344CB8AC3E}">
        <p14:creationId xmlns:p14="http://schemas.microsoft.com/office/powerpoint/2010/main" val="4251536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2" grpId="0" animBg="1"/>
      <p:bldP spid="63"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Need your help!!</a:t>
            </a:r>
            <a:endParaRPr lang="en-US" sz="2400" b="1" dirty="0">
              <a:latin typeface="Trebuchet MS" pitchFamily="34" charset="0"/>
            </a:endParaRPr>
          </a:p>
        </p:txBody>
      </p:sp>
      <p:sp>
        <p:nvSpPr>
          <p:cNvPr id="2" name="Rectangle 1"/>
          <p:cNvSpPr/>
          <p:nvPr/>
        </p:nvSpPr>
        <p:spPr>
          <a:xfrm>
            <a:off x="180229" y="563928"/>
            <a:ext cx="6033899" cy="3417059"/>
          </a:xfrm>
          <a:prstGeom prst="rect">
            <a:avLst/>
          </a:prstGeom>
        </p:spPr>
        <p:txBody>
          <a:bodyPr wrap="none" lIns="92172" tIns="46086" rIns="92172" bIns="46086">
            <a:spAutoFit/>
          </a:bodyPr>
          <a:lstStyle/>
          <a:p>
            <a:pPr marL="288036" indent="-288036">
              <a:buFont typeface="Arial"/>
              <a:buChar char="•"/>
            </a:pPr>
            <a:r>
              <a:rPr lang="en-US" dirty="0" smtClean="0"/>
              <a:t>Any other </a:t>
            </a:r>
            <a:r>
              <a:rPr lang="en-US" dirty="0" smtClean="0"/>
              <a:t>hypotheses </a:t>
            </a:r>
            <a:r>
              <a:rPr lang="en-US" dirty="0" smtClean="0"/>
              <a:t>/ interpretations of these outcomes?</a:t>
            </a:r>
          </a:p>
          <a:p>
            <a:pPr marL="288036" indent="-288036">
              <a:buFont typeface="Arial"/>
              <a:buChar char="•"/>
            </a:pPr>
            <a:endParaRPr lang="en-US" dirty="0" smtClean="0"/>
          </a:p>
          <a:p>
            <a:pPr marL="288036" indent="-288036">
              <a:buFont typeface="Arial"/>
              <a:buChar char="•"/>
            </a:pPr>
            <a:r>
              <a:rPr lang="en-US" dirty="0"/>
              <a:t>Any particular suggestion for the treatment grouping?</a:t>
            </a:r>
          </a:p>
          <a:p>
            <a:endParaRPr lang="en-US" dirty="0"/>
          </a:p>
          <a:p>
            <a:pPr marL="288036" indent="-288036">
              <a:buFont typeface="Arial"/>
              <a:buChar char="•"/>
            </a:pPr>
            <a:r>
              <a:rPr lang="en-US" dirty="0" smtClean="0"/>
              <a:t>Any </a:t>
            </a:r>
            <a:r>
              <a:rPr lang="en-US" dirty="0" smtClean="0"/>
              <a:t>thought about the parameter space??</a:t>
            </a:r>
            <a:endParaRPr lang="en-US" dirty="0" smtClean="0"/>
          </a:p>
          <a:p>
            <a:endParaRPr lang="en-US" dirty="0">
              <a:solidFill>
                <a:srgbClr val="FF0000"/>
              </a:solidFill>
            </a:endParaRPr>
          </a:p>
          <a:p>
            <a:pPr marL="288036" indent="-288036">
              <a:buFont typeface="Arial"/>
              <a:buChar char="•"/>
            </a:pPr>
            <a:r>
              <a:rPr lang="en-US" dirty="0" smtClean="0">
                <a:solidFill>
                  <a:srgbClr val="FF0000"/>
                </a:solidFill>
              </a:rPr>
              <a:t>Estimate Leaf turnover</a:t>
            </a:r>
          </a:p>
          <a:p>
            <a:pPr marL="288036" indent="-288036">
              <a:buFont typeface="Arial"/>
              <a:buChar char="•"/>
            </a:pPr>
            <a:endParaRPr lang="en-US" dirty="0">
              <a:solidFill>
                <a:srgbClr val="FF0000"/>
              </a:solidFill>
            </a:endParaRPr>
          </a:p>
          <a:p>
            <a:pPr marL="288036" indent="-288036">
              <a:buFont typeface="Arial"/>
              <a:buChar char="•"/>
            </a:pPr>
            <a:r>
              <a:rPr lang="en-US" dirty="0" smtClean="0">
                <a:solidFill>
                  <a:srgbClr val="FF0000"/>
                </a:solidFill>
              </a:rPr>
              <a:t>SLA changes over time</a:t>
            </a:r>
          </a:p>
          <a:p>
            <a:pPr marL="288036" indent="-288036">
              <a:buFont typeface="Arial"/>
              <a:buChar char="•"/>
            </a:pPr>
            <a:endParaRPr lang="en-US" dirty="0">
              <a:solidFill>
                <a:srgbClr val="FF0000"/>
              </a:solidFill>
            </a:endParaRPr>
          </a:p>
          <a:p>
            <a:pPr marL="288036" indent="-288036">
              <a:buFont typeface="Arial"/>
              <a:buChar char="•"/>
            </a:pPr>
            <a:r>
              <a:rPr lang="en-US" dirty="0">
                <a:solidFill>
                  <a:srgbClr val="FF0000"/>
                </a:solidFill>
              </a:rPr>
              <a:t>Alternative model selection??</a:t>
            </a:r>
          </a:p>
          <a:p>
            <a:endParaRPr lang="en-US" dirty="0">
              <a:solidFill>
                <a:srgbClr val="FF0000"/>
              </a:solidFill>
            </a:endParaRPr>
          </a:p>
        </p:txBody>
      </p:sp>
    </p:spTree>
    <p:extLst>
      <p:ext uri="{BB962C8B-B14F-4D97-AF65-F5344CB8AC3E}">
        <p14:creationId xmlns:p14="http://schemas.microsoft.com/office/powerpoint/2010/main" val="16688674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933" y="5224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Estimate leaf turnover</a:t>
            </a:r>
            <a:endParaRPr lang="en-US" sz="2400" b="1" dirty="0">
              <a:latin typeface="Trebuchet MS" pitchFamily="34" charset="0"/>
            </a:endParaRPr>
          </a:p>
        </p:txBody>
      </p:sp>
      <p:pic>
        <p:nvPicPr>
          <p:cNvPr id="5" name="Picture 4" descr="Leaf_count-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184" y="856315"/>
            <a:ext cx="7290653" cy="3192436"/>
          </a:xfrm>
          <a:prstGeom prst="rect">
            <a:avLst/>
          </a:prstGeom>
        </p:spPr>
      </p:pic>
      <p:sp>
        <p:nvSpPr>
          <p:cNvPr id="8" name="Rectangle 7"/>
          <p:cNvSpPr/>
          <p:nvPr/>
        </p:nvSpPr>
        <p:spPr>
          <a:xfrm>
            <a:off x="1047775" y="4364972"/>
            <a:ext cx="7012667" cy="374918"/>
          </a:xfrm>
          <a:prstGeom prst="rect">
            <a:avLst/>
          </a:prstGeom>
        </p:spPr>
        <p:txBody>
          <a:bodyPr wrap="square" lIns="92172" tIns="46086" rIns="92172" bIns="46086">
            <a:spAutoFit/>
          </a:bodyPr>
          <a:lstStyle/>
          <a:p>
            <a:pPr marL="172822" indent="-172822">
              <a:buFont typeface="Arial"/>
              <a:buChar char="•"/>
            </a:pPr>
            <a:r>
              <a:rPr lang="en-US" dirty="0">
                <a:solidFill>
                  <a:srgbClr val="FF0000"/>
                </a:solidFill>
              </a:rPr>
              <a:t>So can we assume that after certain period leaves </a:t>
            </a:r>
            <a:r>
              <a:rPr lang="en-US" dirty="0" smtClean="0">
                <a:solidFill>
                  <a:srgbClr val="FF0000"/>
                </a:solidFill>
              </a:rPr>
              <a:t>didn’t </a:t>
            </a:r>
            <a:r>
              <a:rPr lang="en-US" dirty="0">
                <a:solidFill>
                  <a:srgbClr val="FF0000"/>
                </a:solidFill>
              </a:rPr>
              <a:t>grow at all??</a:t>
            </a:r>
            <a:endParaRPr lang="en-US" dirty="0">
              <a:solidFill>
                <a:srgbClr val="FF0000"/>
              </a:solidFill>
            </a:endParaRPr>
          </a:p>
        </p:txBody>
      </p:sp>
    </p:spTree>
    <p:extLst>
      <p:ext uri="{BB962C8B-B14F-4D97-AF65-F5344CB8AC3E}">
        <p14:creationId xmlns:p14="http://schemas.microsoft.com/office/powerpoint/2010/main" val="178276670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933" y="5224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Change of SLA over time</a:t>
            </a:r>
            <a:endParaRPr lang="en-US" sz="2400" b="1" dirty="0">
              <a:latin typeface="Trebuchet MS" pitchFamily="34" charset="0"/>
            </a:endParaRPr>
          </a:p>
        </p:txBody>
      </p:sp>
      <p:pic>
        <p:nvPicPr>
          <p:cNvPr id="3" name="Picture 2" descr="sla_g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799" y="490831"/>
            <a:ext cx="4599919" cy="4650914"/>
          </a:xfrm>
          <a:prstGeom prst="rect">
            <a:avLst/>
          </a:prstGeom>
        </p:spPr>
      </p:pic>
      <p:sp>
        <p:nvSpPr>
          <p:cNvPr id="6" name="5-Point Star 5"/>
          <p:cNvSpPr/>
          <p:nvPr/>
        </p:nvSpPr>
        <p:spPr>
          <a:xfrm>
            <a:off x="758593" y="3436743"/>
            <a:ext cx="289182" cy="270356"/>
          </a:xfrm>
          <a:prstGeom prst="star5">
            <a:avLst/>
          </a:prstGeom>
        </p:spPr>
        <p:style>
          <a:lnRef idx="1">
            <a:schemeClr val="accent2"/>
          </a:lnRef>
          <a:fillRef idx="3">
            <a:schemeClr val="accent2"/>
          </a:fillRef>
          <a:effectRef idx="2">
            <a:schemeClr val="accent2"/>
          </a:effectRef>
          <a:fontRef idx="minor">
            <a:schemeClr val="lt1"/>
          </a:fontRef>
        </p:style>
        <p:txBody>
          <a:bodyPr lIns="92172" tIns="46086" rIns="92172" bIns="46086" spcCol="0" rtlCol="0" anchor="ctr"/>
          <a:lstStyle/>
          <a:p>
            <a:pPr algn="ctr"/>
            <a:endParaRPr lang="en-US"/>
          </a:p>
        </p:txBody>
      </p:sp>
      <p:sp>
        <p:nvSpPr>
          <p:cNvPr id="7" name="5-Point Star 6"/>
          <p:cNvSpPr/>
          <p:nvPr/>
        </p:nvSpPr>
        <p:spPr>
          <a:xfrm>
            <a:off x="758593" y="637024"/>
            <a:ext cx="289182" cy="270356"/>
          </a:xfrm>
          <a:prstGeom prst="star5">
            <a:avLst/>
          </a:prstGeom>
        </p:spPr>
        <p:style>
          <a:lnRef idx="1">
            <a:schemeClr val="accent6"/>
          </a:lnRef>
          <a:fillRef idx="3">
            <a:schemeClr val="accent6"/>
          </a:fillRef>
          <a:effectRef idx="2">
            <a:schemeClr val="accent6"/>
          </a:effectRef>
          <a:fontRef idx="minor">
            <a:schemeClr val="lt1"/>
          </a:fontRef>
        </p:style>
        <p:txBody>
          <a:bodyPr lIns="92172" tIns="46086" rIns="92172" bIns="46086" spcCol="0" rtlCol="0" anchor="ctr"/>
          <a:lstStyle/>
          <a:p>
            <a:pPr algn="ctr"/>
            <a:endParaRPr lang="en-US"/>
          </a:p>
        </p:txBody>
      </p:sp>
      <p:sp>
        <p:nvSpPr>
          <p:cNvPr id="8" name="5-Point Star 7"/>
          <p:cNvSpPr/>
          <p:nvPr/>
        </p:nvSpPr>
        <p:spPr>
          <a:xfrm>
            <a:off x="758593" y="2025868"/>
            <a:ext cx="289182" cy="270356"/>
          </a:xfrm>
          <a:prstGeom prst="star5">
            <a:avLst/>
          </a:prstGeom>
        </p:spPr>
        <p:style>
          <a:lnRef idx="1">
            <a:schemeClr val="accent3"/>
          </a:lnRef>
          <a:fillRef idx="3">
            <a:schemeClr val="accent3"/>
          </a:fillRef>
          <a:effectRef idx="2">
            <a:schemeClr val="accent3"/>
          </a:effectRef>
          <a:fontRef idx="minor">
            <a:schemeClr val="lt1"/>
          </a:fontRef>
        </p:style>
        <p:txBody>
          <a:bodyPr lIns="92172" tIns="46086" rIns="92172" bIns="46086" spcCol="0" rtlCol="0" anchor="ctr"/>
          <a:lstStyle/>
          <a:p>
            <a:pPr algn="ctr"/>
            <a:endParaRPr lang="en-US"/>
          </a:p>
        </p:txBody>
      </p:sp>
      <p:cxnSp>
        <p:nvCxnSpPr>
          <p:cNvPr id="10" name="Straight Arrow Connector 9"/>
          <p:cNvCxnSpPr>
            <a:stCxn id="6" idx="4"/>
          </p:cNvCxnSpPr>
          <p:nvPr/>
        </p:nvCxnSpPr>
        <p:spPr>
          <a:xfrm>
            <a:off x="1047775" y="3540010"/>
            <a:ext cx="1879684" cy="2089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6" idx="4"/>
          </p:cNvCxnSpPr>
          <p:nvPr/>
        </p:nvCxnSpPr>
        <p:spPr>
          <a:xfrm flipV="1">
            <a:off x="1047775" y="783219"/>
            <a:ext cx="1807388" cy="275679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7" idx="4"/>
          </p:cNvCxnSpPr>
          <p:nvPr/>
        </p:nvCxnSpPr>
        <p:spPr>
          <a:xfrm>
            <a:off x="1047775" y="740291"/>
            <a:ext cx="1807388" cy="274751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9" name="Straight Arrow Connector 18"/>
          <p:cNvCxnSpPr>
            <a:stCxn id="7" idx="4"/>
          </p:cNvCxnSpPr>
          <p:nvPr/>
        </p:nvCxnSpPr>
        <p:spPr>
          <a:xfrm>
            <a:off x="1047775" y="740291"/>
            <a:ext cx="1807388" cy="1275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4" name="Straight Arrow Connector 23"/>
          <p:cNvCxnSpPr>
            <a:stCxn id="8" idx="4"/>
          </p:cNvCxnSpPr>
          <p:nvPr/>
        </p:nvCxnSpPr>
        <p:spPr>
          <a:xfrm>
            <a:off x="1047775" y="2129134"/>
            <a:ext cx="1735093" cy="135867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p:cNvCxnSpPr>
            <a:stCxn id="8" idx="4"/>
          </p:cNvCxnSpPr>
          <p:nvPr/>
        </p:nvCxnSpPr>
        <p:spPr>
          <a:xfrm flipV="1">
            <a:off x="1047775" y="783218"/>
            <a:ext cx="1735093" cy="134591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0" name="Action Button: Help 29">
            <a:hlinkClick r:id="" action="ppaction://noaction" highlightClick="1"/>
          </p:cNvPr>
          <p:cNvSpPr/>
          <p:nvPr/>
        </p:nvSpPr>
        <p:spPr>
          <a:xfrm>
            <a:off x="180229" y="563927"/>
            <a:ext cx="433773" cy="400308"/>
          </a:xfrm>
          <a:prstGeom prst="actionButtonHelp">
            <a:avLst/>
          </a:prstGeom>
        </p:spPr>
        <p:style>
          <a:lnRef idx="1">
            <a:schemeClr val="accent6"/>
          </a:lnRef>
          <a:fillRef idx="3">
            <a:schemeClr val="accent6"/>
          </a:fillRef>
          <a:effectRef idx="2">
            <a:schemeClr val="accent6"/>
          </a:effectRef>
          <a:fontRef idx="minor">
            <a:schemeClr val="lt1"/>
          </a:fontRef>
        </p:style>
        <p:txBody>
          <a:bodyPr lIns="92172" tIns="46086" rIns="92172" bIns="46086" spcCol="0" rtlCol="0" anchor="ctr"/>
          <a:lstStyle/>
          <a:p>
            <a:pPr algn="ctr"/>
            <a:endParaRPr lang="en-US"/>
          </a:p>
        </p:txBody>
      </p:sp>
      <p:sp>
        <p:nvSpPr>
          <p:cNvPr id="32" name="Action Button: Help 31">
            <a:hlinkClick r:id="" action="ppaction://noaction" highlightClick="1"/>
          </p:cNvPr>
          <p:cNvSpPr/>
          <p:nvPr/>
        </p:nvSpPr>
        <p:spPr>
          <a:xfrm>
            <a:off x="180229" y="1952771"/>
            <a:ext cx="433773" cy="400308"/>
          </a:xfrm>
          <a:prstGeom prst="actionButtonHelp">
            <a:avLst/>
          </a:prstGeom>
        </p:spPr>
        <p:style>
          <a:lnRef idx="1">
            <a:schemeClr val="accent3"/>
          </a:lnRef>
          <a:fillRef idx="3">
            <a:schemeClr val="accent3"/>
          </a:fillRef>
          <a:effectRef idx="2">
            <a:schemeClr val="accent3"/>
          </a:effectRef>
          <a:fontRef idx="minor">
            <a:schemeClr val="lt1"/>
          </a:fontRef>
        </p:style>
        <p:txBody>
          <a:bodyPr lIns="92172" tIns="46086" rIns="92172" bIns="46086" spcCol="0" rtlCol="0" anchor="ctr"/>
          <a:lstStyle/>
          <a:p>
            <a:pPr algn="ctr"/>
            <a:endParaRPr lang="en-US"/>
          </a:p>
        </p:txBody>
      </p:sp>
      <p:sp>
        <p:nvSpPr>
          <p:cNvPr id="33" name="Action Button: Help 32">
            <a:hlinkClick r:id="" action="ppaction://noaction" highlightClick="1"/>
          </p:cNvPr>
          <p:cNvSpPr/>
          <p:nvPr/>
        </p:nvSpPr>
        <p:spPr>
          <a:xfrm>
            <a:off x="180229" y="3341614"/>
            <a:ext cx="433773" cy="400308"/>
          </a:xfrm>
          <a:prstGeom prst="actionButtonHelp">
            <a:avLst/>
          </a:prstGeom>
        </p:spPr>
        <p:style>
          <a:lnRef idx="1">
            <a:schemeClr val="accent2"/>
          </a:lnRef>
          <a:fillRef idx="3">
            <a:schemeClr val="accent2"/>
          </a:fillRef>
          <a:effectRef idx="2">
            <a:schemeClr val="accent2"/>
          </a:effectRef>
          <a:fontRef idx="minor">
            <a:schemeClr val="lt1"/>
          </a:fontRef>
        </p:style>
        <p:txBody>
          <a:bodyPr lIns="92172" tIns="46086" rIns="92172" bIns="46086" spcCol="0" rtlCol="0" anchor="ctr"/>
          <a:lstStyle/>
          <a:p>
            <a:pPr algn="ctr"/>
            <a:endParaRPr lang="en-US"/>
          </a:p>
        </p:txBody>
      </p:sp>
      <p:sp>
        <p:nvSpPr>
          <p:cNvPr id="34" name="TextBox 33"/>
          <p:cNvSpPr txBox="1"/>
          <p:nvPr/>
        </p:nvSpPr>
        <p:spPr>
          <a:xfrm>
            <a:off x="614002" y="4833990"/>
            <a:ext cx="650660" cy="312432"/>
          </a:xfrm>
          <a:prstGeom prst="rect">
            <a:avLst/>
          </a:prstGeom>
          <a:noFill/>
        </p:spPr>
        <p:txBody>
          <a:bodyPr wrap="square" lIns="92172" tIns="46086" rIns="92172" bIns="46086" rtlCol="0">
            <a:spAutoFit/>
          </a:bodyPr>
          <a:lstStyle/>
          <a:p>
            <a:r>
              <a:rPr lang="en-US" sz="1400" dirty="0"/>
              <a:t>Jan 21</a:t>
            </a:r>
          </a:p>
        </p:txBody>
      </p:sp>
      <p:sp>
        <p:nvSpPr>
          <p:cNvPr id="35" name="Rectangle 34"/>
          <p:cNvSpPr/>
          <p:nvPr/>
        </p:nvSpPr>
        <p:spPr>
          <a:xfrm>
            <a:off x="6036167" y="490831"/>
            <a:ext cx="3144346" cy="937294"/>
          </a:xfrm>
          <a:prstGeom prst="rect">
            <a:avLst/>
          </a:prstGeom>
        </p:spPr>
        <p:txBody>
          <a:bodyPr wrap="square" lIns="92172" tIns="46086" rIns="92172" bIns="46086">
            <a:spAutoFit/>
          </a:bodyPr>
          <a:lstStyle/>
          <a:p>
            <a:pPr marL="288036" indent="-288036">
              <a:buFont typeface="Arial"/>
              <a:buChar char="•"/>
            </a:pPr>
            <a:r>
              <a:rPr lang="en-US" dirty="0" smtClean="0"/>
              <a:t>Where </a:t>
            </a:r>
            <a:r>
              <a:rPr lang="en-US" dirty="0"/>
              <a:t>did these curves actually start from at the beginning of the experiment</a:t>
            </a:r>
          </a:p>
        </p:txBody>
      </p:sp>
    </p:spTree>
    <p:extLst>
      <p:ext uri="{BB962C8B-B14F-4D97-AF65-F5344CB8AC3E}">
        <p14:creationId xmlns:p14="http://schemas.microsoft.com/office/powerpoint/2010/main" val="4162055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0" grpId="0" animBg="1"/>
      <p:bldP spid="32" grpId="0" animBg="1"/>
      <p:bldP spid="33" grpId="0" animBg="1"/>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107933" y="5224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Alternative model setting</a:t>
            </a:r>
            <a:endParaRPr lang="en-US" sz="2400" b="1" dirty="0">
              <a:latin typeface="Trebuchet MS" pitchFamily="34" charset="0"/>
            </a:endParaRPr>
          </a:p>
        </p:txBody>
      </p:sp>
      <p:grpSp>
        <p:nvGrpSpPr>
          <p:cNvPr id="75" name="Group 74"/>
          <p:cNvGrpSpPr/>
          <p:nvPr/>
        </p:nvGrpSpPr>
        <p:grpSpPr>
          <a:xfrm>
            <a:off x="1937305" y="806339"/>
            <a:ext cx="6846092" cy="3120052"/>
            <a:chOff x="1929600" y="506293"/>
            <a:chExt cx="6818864" cy="3073569"/>
          </a:xfrm>
        </p:grpSpPr>
        <p:grpSp>
          <p:nvGrpSpPr>
            <p:cNvPr id="6" name="Group 5"/>
            <p:cNvGrpSpPr/>
            <p:nvPr/>
          </p:nvGrpSpPr>
          <p:grpSpPr>
            <a:xfrm>
              <a:off x="1979712" y="506293"/>
              <a:ext cx="770384" cy="1418456"/>
              <a:chOff x="683568" y="1203598"/>
              <a:chExt cx="770384" cy="1418456"/>
            </a:xfrm>
          </p:grpSpPr>
          <p:sp>
            <p:nvSpPr>
              <p:cNvPr id="36" name="Rectangle 35"/>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37" name="Straight Arrow Connector 36"/>
              <p:cNvCxnSpPr>
                <a:stCxn id="36"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39" name="Collate 38"/>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6"/>
            <p:cNvGrpSpPr/>
            <p:nvPr/>
          </p:nvGrpSpPr>
          <p:grpSpPr>
            <a:xfrm>
              <a:off x="6211294" y="1239882"/>
              <a:ext cx="2537170" cy="2339980"/>
              <a:chOff x="1224600" y="1275606"/>
              <a:chExt cx="2537170" cy="2339980"/>
            </a:xfrm>
          </p:grpSpPr>
          <p:sp>
            <p:nvSpPr>
              <p:cNvPr id="20" name="Rectangle 19"/>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21" name="Rectangle 20"/>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22" name="Rectangle 21"/>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23" name="Straight Arrow Connector 37"/>
              <p:cNvCxnSpPr>
                <a:endCxn id="22"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7"/>
              <p:cNvCxnSpPr>
                <a:endCxn id="21"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 name="Collate 24"/>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Collate 25"/>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ollate 26"/>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29" name="Rectangle 28"/>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30" name="Rectangle 29"/>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sp>
            <p:nvSpPr>
              <p:cNvPr id="31" name="Collate 30"/>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33" name="Straight Arrow Connector 32"/>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cxnSp>
            <p:nvCxnSpPr>
              <p:cNvPr id="35" name="Straight Arrow Connector 34"/>
              <p:cNvCxnSpPr>
                <a:stCxn id="21"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929600" y="1924749"/>
              <a:ext cx="936104" cy="984266"/>
              <a:chOff x="4458759" y="3221964"/>
              <a:chExt cx="936104" cy="984266"/>
            </a:xfrm>
          </p:grpSpPr>
          <p:sp>
            <p:nvSpPr>
              <p:cNvPr id="16" name="Rectangle 15"/>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17" name="Straight Arrow Connector 16"/>
              <p:cNvCxnSpPr>
                <a:stCxn id="36" idx="2"/>
                <a:endCxn id="16" idx="0"/>
              </p:cNvCxnSpPr>
              <p:nvPr/>
            </p:nvCxnSpPr>
            <p:spPr>
              <a:xfrm flipH="1">
                <a:off x="4926811" y="3221964"/>
                <a:ext cx="3256" cy="6459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2" name="Elbow Connector 11"/>
            <p:cNvCxnSpPr>
              <a:stCxn id="42" idx="3"/>
              <a:endCxn id="13" idx="1"/>
            </p:cNvCxnSpPr>
            <p:nvPr/>
          </p:nvCxnSpPr>
          <p:spPr>
            <a:xfrm flipV="1">
              <a:off x="4593704" y="1033867"/>
              <a:ext cx="1942310" cy="731786"/>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536014" y="879842"/>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4" name="Rectangle 13"/>
            <p:cNvSpPr/>
            <p:nvPr/>
          </p:nvSpPr>
          <p:spPr>
            <a:xfrm>
              <a:off x="5824998" y="992377"/>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 name="Rectangle 14"/>
            <p:cNvSpPr/>
            <p:nvPr/>
          </p:nvSpPr>
          <p:spPr>
            <a:xfrm>
              <a:off x="5694494" y="2079006"/>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nvGrpSpPr>
            <p:cNvPr id="41" name="Group 40"/>
            <p:cNvGrpSpPr/>
            <p:nvPr/>
          </p:nvGrpSpPr>
          <p:grpSpPr>
            <a:xfrm>
              <a:off x="2750096" y="1596485"/>
              <a:ext cx="1843608" cy="338336"/>
              <a:chOff x="3797660" y="4405868"/>
              <a:chExt cx="1843608" cy="338336"/>
            </a:xfrm>
          </p:grpSpPr>
          <p:sp>
            <p:nvSpPr>
              <p:cNvPr id="42" name="Rectangle 41"/>
              <p:cNvSpPr/>
              <p:nvPr/>
            </p:nvSpPr>
            <p:spPr>
              <a:xfrm>
                <a:off x="4705164" y="4405868"/>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growth</a:t>
                </a:r>
                <a:endParaRPr lang="en-US" sz="2000" baseline="-25000" dirty="0">
                  <a:solidFill>
                    <a:schemeClr val="tx1"/>
                  </a:solidFill>
                </a:endParaRPr>
              </a:p>
            </p:txBody>
          </p:sp>
          <p:cxnSp>
            <p:nvCxnSpPr>
              <p:cNvPr id="43" name="Straight Arrow Connector 42"/>
              <p:cNvCxnSpPr>
                <a:stCxn id="36" idx="3"/>
                <a:endCxn id="42" idx="1"/>
              </p:cNvCxnSpPr>
              <p:nvPr/>
            </p:nvCxnSpPr>
            <p:spPr>
              <a:xfrm>
                <a:off x="3797660" y="4564964"/>
                <a:ext cx="907504" cy="1007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0" name="Rectangle 49"/>
            <p:cNvSpPr/>
            <p:nvPr/>
          </p:nvSpPr>
          <p:spPr>
            <a:xfrm>
              <a:off x="2317856" y="2095906"/>
              <a:ext cx="52595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1-k</a:t>
              </a:r>
              <a:endParaRPr lang="en-US" sz="2000" baseline="-25000" dirty="0">
                <a:solidFill>
                  <a:schemeClr val="tx1"/>
                </a:solidFill>
              </a:endParaRPr>
            </a:p>
          </p:txBody>
        </p:sp>
        <p:sp>
          <p:nvSpPr>
            <p:cNvPr id="51" name="Rectangle 50"/>
            <p:cNvSpPr/>
            <p:nvPr/>
          </p:nvSpPr>
          <p:spPr>
            <a:xfrm>
              <a:off x="2699792" y="1447834"/>
              <a:ext cx="57606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58" name="Collate 57"/>
            <p:cNvSpPr/>
            <p:nvPr/>
          </p:nvSpPr>
          <p:spPr>
            <a:xfrm>
              <a:off x="3197528" y="14916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1" name="Elbow Connector 60"/>
            <p:cNvCxnSpPr>
              <a:endCxn id="20" idx="1"/>
            </p:cNvCxnSpPr>
            <p:nvPr/>
          </p:nvCxnSpPr>
          <p:spPr>
            <a:xfrm>
              <a:off x="5580112" y="1779663"/>
              <a:ext cx="1368152" cy="619357"/>
            </a:xfrm>
            <a:prstGeom prst="bentConnector3">
              <a:avLst>
                <a:gd name="adj1" fmla="val -41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1" name="Collate 70"/>
            <p:cNvSpPr/>
            <p:nvPr/>
          </p:nvSpPr>
          <p:spPr>
            <a:xfrm rot="5400000">
              <a:off x="2349072"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 name="Rectangle 1"/>
          <p:cNvSpPr/>
          <p:nvPr/>
        </p:nvSpPr>
        <p:spPr>
          <a:xfrm>
            <a:off x="686297" y="3999488"/>
            <a:ext cx="5168621" cy="656106"/>
          </a:xfrm>
          <a:prstGeom prst="rect">
            <a:avLst/>
          </a:prstGeom>
        </p:spPr>
        <p:txBody>
          <a:bodyPr wrap="square" lIns="92172" tIns="46086" rIns="92172" bIns="46086">
            <a:spAutoFit/>
          </a:bodyPr>
          <a:lstStyle/>
          <a:p>
            <a:pPr marL="172822" indent="-172822">
              <a:buFont typeface="Arial"/>
              <a:buChar char="•"/>
            </a:pPr>
            <a:r>
              <a:rPr lang="en-US" dirty="0" smtClean="0"/>
              <a:t>Storage </a:t>
            </a:r>
            <a:r>
              <a:rPr lang="en-US" dirty="0"/>
              <a:t>pool </a:t>
            </a:r>
            <a:r>
              <a:rPr lang="en-US" dirty="0" smtClean="0"/>
              <a:t>is partitioned from </a:t>
            </a:r>
            <a:r>
              <a:rPr lang="en-US" dirty="0"/>
              <a:t>the growth </a:t>
            </a:r>
            <a:r>
              <a:rPr lang="en-US" dirty="0" smtClean="0"/>
              <a:t>pool</a:t>
            </a:r>
            <a:endParaRPr lang="en-US" dirty="0"/>
          </a:p>
          <a:p>
            <a:pPr marL="172822" indent="-172822">
              <a:buFont typeface="Arial"/>
              <a:buChar char="•"/>
            </a:pPr>
            <a:r>
              <a:rPr lang="en-US" dirty="0"/>
              <a:t>Any comments on this framework??</a:t>
            </a:r>
          </a:p>
        </p:txBody>
      </p:sp>
    </p:spTree>
    <p:extLst>
      <p:ext uri="{BB962C8B-B14F-4D97-AF65-F5344CB8AC3E}">
        <p14:creationId xmlns:p14="http://schemas.microsoft.com/office/powerpoint/2010/main" val="4205986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 Assimilation (DA)</a:t>
            </a:r>
            <a:endParaRPr lang="en-US" sz="2400" b="1" dirty="0">
              <a:latin typeface="Trebuchet MS" pitchFamily="34" charset="0"/>
            </a:endParaRPr>
          </a:p>
        </p:txBody>
      </p:sp>
      <p:sp>
        <p:nvSpPr>
          <p:cNvPr id="37" name="Rectangle 36"/>
          <p:cNvSpPr/>
          <p:nvPr/>
        </p:nvSpPr>
        <p:spPr>
          <a:xfrm>
            <a:off x="27944" y="417733"/>
            <a:ext cx="3911653" cy="4592740"/>
          </a:xfrm>
          <a:prstGeom prst="rect">
            <a:avLst/>
          </a:prstGeom>
        </p:spPr>
        <p:txBody>
          <a:bodyPr wrap="square" lIns="92172" tIns="46086" rIns="92172" bIns="46086">
            <a:spAutoFit/>
          </a:bodyPr>
          <a:lstStyle/>
          <a:p>
            <a:pPr marL="288036" indent="-288036">
              <a:buFont typeface="Arial"/>
              <a:buChar char="•"/>
            </a:pPr>
            <a:r>
              <a:rPr lang="en-US" sz="1600" dirty="0"/>
              <a:t>Conceptual </a:t>
            </a:r>
            <a:r>
              <a:rPr lang="en-US" sz="1600" dirty="0" smtClean="0"/>
              <a:t>DA </a:t>
            </a:r>
            <a:r>
              <a:rPr lang="en-US" sz="1600" dirty="0"/>
              <a:t>framework </a:t>
            </a:r>
            <a:endParaRPr lang="en-US" sz="1600" dirty="0"/>
          </a:p>
          <a:p>
            <a:pPr marL="288036" indent="-288036">
              <a:buFont typeface="Arial"/>
              <a:buChar char="•"/>
            </a:pPr>
            <a:r>
              <a:rPr lang="en-US" sz="1600" dirty="0"/>
              <a:t>Systematic </a:t>
            </a:r>
            <a:r>
              <a:rPr lang="en-US" sz="1600" dirty="0"/>
              <a:t>combination </a:t>
            </a:r>
            <a:r>
              <a:rPr lang="en-US" sz="1600" dirty="0"/>
              <a:t>of observation with the model to</a:t>
            </a:r>
            <a:r>
              <a:rPr lang="en-US" sz="1600" dirty="0"/>
              <a:t> </a:t>
            </a:r>
            <a:r>
              <a:rPr lang="en-US" sz="1600" dirty="0"/>
              <a:t>better estimate </a:t>
            </a:r>
            <a:r>
              <a:rPr lang="en-US" sz="1600" dirty="0"/>
              <a:t>system </a:t>
            </a:r>
            <a:r>
              <a:rPr lang="en-US" sz="1600" dirty="0"/>
              <a:t>dynamics</a:t>
            </a:r>
          </a:p>
          <a:p>
            <a:pPr marL="288036" indent="-288036">
              <a:buFont typeface="Arial"/>
              <a:buChar char="•"/>
            </a:pPr>
            <a:r>
              <a:rPr lang="en-US" sz="1600" dirty="0"/>
              <a:t>Finds </a:t>
            </a:r>
            <a:r>
              <a:rPr lang="en-US" sz="1600" dirty="0"/>
              <a:t>the model representation that is most consistent with </a:t>
            </a:r>
            <a:r>
              <a:rPr lang="en-US" sz="1600" dirty="0"/>
              <a:t>observations</a:t>
            </a:r>
          </a:p>
          <a:p>
            <a:pPr marL="288036" indent="-288036">
              <a:buFont typeface="Arial"/>
              <a:buChar char="•"/>
            </a:pPr>
            <a:r>
              <a:rPr lang="en-US" sz="1600" dirty="0"/>
              <a:t>Propagates </a:t>
            </a:r>
            <a:r>
              <a:rPr lang="en-US" sz="1600" dirty="0"/>
              <a:t>forward information from previous </a:t>
            </a:r>
            <a:r>
              <a:rPr lang="en-US" sz="1600" dirty="0"/>
              <a:t>observations</a:t>
            </a:r>
          </a:p>
          <a:p>
            <a:pPr marL="288036" indent="-288036">
              <a:buFont typeface="Arial"/>
              <a:buChar char="•"/>
            </a:pPr>
            <a:r>
              <a:rPr lang="en-US" sz="1600" dirty="0"/>
              <a:t>Predictions of </a:t>
            </a:r>
            <a:r>
              <a:rPr lang="en-US" sz="1600" dirty="0"/>
              <a:t>the model </a:t>
            </a:r>
            <a:r>
              <a:rPr lang="en-US" sz="1600" dirty="0"/>
              <a:t>are then corrected comparing with the observations</a:t>
            </a:r>
          </a:p>
          <a:p>
            <a:pPr marL="288036" indent="-288036">
              <a:buFont typeface="Arial"/>
              <a:buChar char="•"/>
            </a:pPr>
            <a:r>
              <a:rPr lang="en-US" sz="1600" dirty="0"/>
              <a:t>Poor model vs. effective model</a:t>
            </a:r>
          </a:p>
          <a:p>
            <a:pPr marL="288036" indent="-288036">
              <a:buFont typeface="Arial"/>
              <a:buChar char="•"/>
            </a:pPr>
            <a:r>
              <a:rPr lang="en-US" sz="1600" dirty="0"/>
              <a:t>Must conserve the information provided by the model itself and by previous observations</a:t>
            </a:r>
          </a:p>
          <a:p>
            <a:pPr marL="288036" indent="-288036">
              <a:buFont typeface="Arial"/>
              <a:buChar char="•"/>
            </a:pPr>
            <a:r>
              <a:rPr lang="en-US" sz="1600" dirty="0"/>
              <a:t>Quantifies uncertainty around the estimates in addition to giving best values </a:t>
            </a:r>
          </a:p>
        </p:txBody>
      </p:sp>
      <p:grpSp>
        <p:nvGrpSpPr>
          <p:cNvPr id="34" name="Group 33"/>
          <p:cNvGrpSpPr/>
          <p:nvPr/>
        </p:nvGrpSpPr>
        <p:grpSpPr>
          <a:xfrm>
            <a:off x="4062204" y="856316"/>
            <a:ext cx="5096325" cy="1805393"/>
            <a:chOff x="3491880" y="2931790"/>
            <a:chExt cx="5112568" cy="1922512"/>
          </a:xfrm>
        </p:grpSpPr>
        <p:cxnSp>
          <p:nvCxnSpPr>
            <p:cNvPr id="59" name="Straight Arrow Connector 58"/>
            <p:cNvCxnSpPr>
              <a:stCxn id="106" idx="3"/>
              <a:endCxn id="110"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10" idx="6"/>
              <a:endCxn id="107"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Input</a:t>
              </a:r>
              <a:endParaRPr lang="en-US" sz="2000" baseline="-25000" dirty="0">
                <a:solidFill>
                  <a:schemeClr val="tx1"/>
                </a:solidFill>
              </a:endParaRPr>
            </a:p>
          </p:txBody>
        </p:sp>
        <p:sp>
          <p:nvSpPr>
            <p:cNvPr id="66" name="Rectangle 65"/>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Output</a:t>
              </a:r>
              <a:endParaRPr lang="en-US" sz="2000" baseline="-25000" dirty="0">
                <a:solidFill>
                  <a:schemeClr val="tx1"/>
                </a:solidFill>
              </a:endParaRPr>
            </a:p>
          </p:txBody>
        </p:sp>
        <p:sp>
          <p:nvSpPr>
            <p:cNvPr id="106" name="Rectangle 105"/>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Measurements</a:t>
              </a:r>
            </a:p>
            <a:p>
              <a:pPr algn="ctr"/>
              <a:r>
                <a:rPr lang="en-US" sz="1600" dirty="0">
                  <a:solidFill>
                    <a:schemeClr val="tx1"/>
                  </a:solidFill>
                </a:rPr>
                <a:t>State variables</a:t>
              </a:r>
            </a:p>
            <a:p>
              <a:pPr algn="ctr"/>
              <a:r>
                <a:rPr lang="en-US" sz="1600" dirty="0">
                  <a:solidFill>
                    <a:schemeClr val="tx1"/>
                  </a:solidFill>
                </a:rPr>
                <a:t>Parameters</a:t>
              </a:r>
              <a:endParaRPr lang="en-US" sz="1600" dirty="0">
                <a:solidFill>
                  <a:schemeClr val="tx1"/>
                </a:solidFill>
              </a:endParaRPr>
            </a:p>
          </p:txBody>
        </p:sp>
        <p:sp>
          <p:nvSpPr>
            <p:cNvPr id="107" name="Rectangle 106"/>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Predictions</a:t>
              </a:r>
            </a:p>
            <a:p>
              <a:pPr algn="ctr"/>
              <a:r>
                <a:rPr lang="en-US" sz="1600" dirty="0">
                  <a:solidFill>
                    <a:schemeClr val="tx1"/>
                  </a:solidFill>
                </a:rPr>
                <a:t>Updated state variables</a:t>
              </a:r>
            </a:p>
          </p:txBody>
        </p:sp>
        <p:grpSp>
          <p:nvGrpSpPr>
            <p:cNvPr id="109" name="Group 108"/>
            <p:cNvGrpSpPr/>
            <p:nvPr/>
          </p:nvGrpSpPr>
          <p:grpSpPr>
            <a:xfrm>
              <a:off x="5508104" y="3402859"/>
              <a:ext cx="1152128" cy="567063"/>
              <a:chOff x="936104" y="144015"/>
              <a:chExt cx="693081" cy="567063"/>
            </a:xfrm>
          </p:grpSpPr>
          <p:sp>
            <p:nvSpPr>
              <p:cNvPr id="110" name="Oval 109"/>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1"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900" dirty="0">
                    <a:solidFill>
                      <a:schemeClr val="tx1"/>
                    </a:solidFill>
                  </a:rPr>
                  <a:t>Model</a:t>
                </a:r>
                <a:endParaRPr lang="en-US" sz="1900" baseline="-25000" dirty="0"/>
              </a:p>
            </p:txBody>
          </p:sp>
        </p:grpSp>
        <p:sp>
          <p:nvSpPr>
            <p:cNvPr id="112" name="Rectangle 11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Data Assimilation</a:t>
              </a:r>
              <a:endParaRPr lang="en-US" sz="2000" baseline="-25000" dirty="0">
                <a:solidFill>
                  <a:schemeClr val="tx1"/>
                </a:solidFill>
              </a:endParaRPr>
            </a:p>
          </p:txBody>
        </p:sp>
        <p:cxnSp>
          <p:nvCxnSpPr>
            <p:cNvPr id="28" name="Curved Connector 27"/>
            <p:cNvCxnSpPr>
              <a:stCxn id="106" idx="2"/>
              <a:endCxn id="107"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113" name="Rectangle 112"/>
          <p:cNvSpPr/>
          <p:nvPr/>
        </p:nvSpPr>
        <p:spPr>
          <a:xfrm>
            <a:off x="5602394" y="3081183"/>
            <a:ext cx="2313457" cy="8040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sz="2000" dirty="0">
                <a:solidFill>
                  <a:schemeClr val="tx1"/>
                </a:solidFill>
              </a:rPr>
              <a:t>MCMC, KF, 3D-Var, 4D-Var</a:t>
            </a:r>
            <a:r>
              <a:rPr lang="is-IS" sz="2000" dirty="0">
                <a:solidFill>
                  <a:schemeClr val="tx1"/>
                </a:solidFill>
              </a:rPr>
              <a:t>…</a:t>
            </a:r>
            <a:endParaRPr lang="en-US" sz="2000" baseline="-25000" dirty="0">
              <a:solidFill>
                <a:schemeClr val="tx1"/>
              </a:solidFill>
            </a:endParaRPr>
          </a:p>
        </p:txBody>
      </p:sp>
      <p:sp>
        <p:nvSpPr>
          <p:cNvPr id="114" name="Donut 113"/>
          <p:cNvSpPr/>
          <p:nvPr/>
        </p:nvSpPr>
        <p:spPr>
          <a:xfrm>
            <a:off x="5674690" y="2976129"/>
            <a:ext cx="939842" cy="730970"/>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2" name="Rectangle 1"/>
          <p:cNvSpPr/>
          <p:nvPr/>
        </p:nvSpPr>
        <p:spPr>
          <a:xfrm>
            <a:off x="4228779" y="4002433"/>
            <a:ext cx="4916096" cy="1093509"/>
          </a:xfrm>
          <a:prstGeom prst="rect">
            <a:avLst/>
          </a:prstGeom>
        </p:spPr>
        <p:txBody>
          <a:bodyPr wrap="square" lIns="92172" tIns="46086" rIns="92172" bIns="46086">
            <a:spAutoFit/>
          </a:bodyPr>
          <a:lstStyle/>
          <a:p>
            <a:pPr marL="172822" indent="-172822" algn="just">
              <a:buFont typeface="Arial"/>
              <a:buChar char="•"/>
            </a:pPr>
            <a:r>
              <a:rPr lang="en-US" sz="1600" dirty="0"/>
              <a:t>The simplest and easier </a:t>
            </a:r>
            <a:r>
              <a:rPr lang="en-US" sz="1600" dirty="0"/>
              <a:t>to computationally </a:t>
            </a:r>
            <a:r>
              <a:rPr lang="en-US" sz="1600" dirty="0"/>
              <a:t>implement</a:t>
            </a:r>
            <a:endParaRPr lang="en-US" sz="1600" dirty="0"/>
          </a:p>
          <a:p>
            <a:pPr marL="172822" indent="-172822" algn="just">
              <a:buFont typeface="Arial"/>
              <a:buChar char="•"/>
            </a:pPr>
            <a:r>
              <a:rPr lang="en-US" sz="1600" dirty="0"/>
              <a:t>MCMC </a:t>
            </a:r>
            <a:r>
              <a:rPr lang="en-US" sz="1600" dirty="0"/>
              <a:t>has become a universal algorithm </a:t>
            </a:r>
            <a:endParaRPr lang="en-US" sz="1600" dirty="0"/>
          </a:p>
          <a:p>
            <a:pPr marL="172822" indent="-172822" algn="just">
              <a:buFont typeface="Arial"/>
              <a:buChar char="•"/>
            </a:pPr>
            <a:r>
              <a:rPr lang="en-US" sz="1600" dirty="0"/>
              <a:t>I</a:t>
            </a:r>
            <a:r>
              <a:rPr lang="en-US" sz="1600" dirty="0"/>
              <a:t>t </a:t>
            </a:r>
            <a:r>
              <a:rPr lang="en-US" sz="1600" dirty="0"/>
              <a:t>may require more model evaluations and computational </a:t>
            </a:r>
            <a:r>
              <a:rPr lang="en-US" sz="1600" dirty="0"/>
              <a:t>time</a:t>
            </a:r>
          </a:p>
        </p:txBody>
      </p:sp>
    </p:spTree>
    <p:extLst>
      <p:ext uri="{BB962C8B-B14F-4D97-AF65-F5344CB8AC3E}">
        <p14:creationId xmlns:p14="http://schemas.microsoft.com/office/powerpoint/2010/main" val="72932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MCMC</a:t>
            </a:r>
            <a:endParaRPr lang="en-US" sz="2400" b="1" dirty="0">
              <a:latin typeface="Trebuchet MS" pitchFamily="34" charset="0"/>
            </a:endParaRPr>
          </a:p>
        </p:txBody>
      </p:sp>
      <p:sp>
        <p:nvSpPr>
          <p:cNvPr id="37" name="Rectangle 36"/>
          <p:cNvSpPr/>
          <p:nvPr/>
        </p:nvSpPr>
        <p:spPr>
          <a:xfrm>
            <a:off x="27944" y="563928"/>
            <a:ext cx="9044636" cy="468647"/>
          </a:xfrm>
          <a:prstGeom prst="rect">
            <a:avLst/>
          </a:prstGeom>
        </p:spPr>
        <p:txBody>
          <a:bodyPr wrap="square" lIns="92172" tIns="46086" rIns="92172" bIns="46086">
            <a:spAutoFit/>
          </a:bodyPr>
          <a:lstStyle/>
          <a:p>
            <a:pPr algn="ctr"/>
            <a:r>
              <a:rPr lang="en-US" sz="2400" dirty="0"/>
              <a:t>The </a:t>
            </a:r>
            <a:r>
              <a:rPr lang="en-US" sz="2400" dirty="0"/>
              <a:t>Metropolis algorithm</a:t>
            </a:r>
          </a:p>
        </p:txBody>
      </p:sp>
      <p:sp>
        <p:nvSpPr>
          <p:cNvPr id="16" name="Rectangle 15"/>
          <p:cNvSpPr/>
          <p:nvPr/>
        </p:nvSpPr>
        <p:spPr>
          <a:xfrm>
            <a:off x="541707" y="1002510"/>
            <a:ext cx="8458578" cy="1499670"/>
          </a:xfrm>
          <a:prstGeom prst="rect">
            <a:avLst/>
          </a:prstGeom>
        </p:spPr>
        <p:txBody>
          <a:bodyPr wrap="square" lIns="92172" tIns="46086" rIns="92172" bIns="46086">
            <a:spAutoFit/>
          </a:bodyPr>
          <a:lstStyle/>
          <a:p>
            <a:r>
              <a:rPr lang="en-US" b="1" i="1" u="sng" dirty="0" smtClean="0">
                <a:solidFill>
                  <a:srgbClr val="3366FF"/>
                </a:solidFill>
              </a:rPr>
              <a:t>What we need</a:t>
            </a:r>
            <a:r>
              <a:rPr lang="en-US" dirty="0" smtClean="0"/>
              <a:t>: </a:t>
            </a:r>
          </a:p>
          <a:p>
            <a:r>
              <a:rPr lang="en-US" dirty="0" smtClean="0"/>
              <a:t>(</a:t>
            </a:r>
            <a:r>
              <a:rPr lang="en-US" dirty="0"/>
              <a:t>1) A model: M</a:t>
            </a:r>
          </a:p>
          <a:p>
            <a:r>
              <a:rPr lang="is-IS" dirty="0"/>
              <a:t>(2) Data: D</a:t>
            </a:r>
          </a:p>
          <a:p>
            <a:r>
              <a:rPr lang="en-US" dirty="0"/>
              <a:t>(3) A prior probability distribution for the parameters: P(</a:t>
            </a:r>
            <a:r>
              <a:rPr lang="en-US" dirty="0" err="1"/>
              <a:t>θ</a:t>
            </a:r>
            <a:r>
              <a:rPr lang="en-US" dirty="0"/>
              <a:t>)</a:t>
            </a:r>
          </a:p>
          <a:p>
            <a:r>
              <a:rPr lang="en-US" dirty="0"/>
              <a:t>(4) A likelihood function: P(</a:t>
            </a:r>
            <a:r>
              <a:rPr lang="en-US" dirty="0" err="1"/>
              <a:t>D|θ</a:t>
            </a:r>
            <a:r>
              <a:rPr lang="en-US" dirty="0"/>
              <a:t>) which is a </a:t>
            </a:r>
            <a:r>
              <a:rPr lang="en-US" dirty="0" smtClean="0"/>
              <a:t>cost function </a:t>
            </a:r>
            <a:r>
              <a:rPr lang="en-US" dirty="0"/>
              <a:t>of the difference M(</a:t>
            </a:r>
            <a:r>
              <a:rPr lang="en-US" dirty="0" err="1"/>
              <a:t>θ</a:t>
            </a:r>
            <a:r>
              <a:rPr lang="en-US" dirty="0"/>
              <a:t>)-</a:t>
            </a:r>
            <a:r>
              <a:rPr lang="en-US" dirty="0" smtClean="0"/>
              <a:t>D</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337471404"/>
              </p:ext>
            </p:extLst>
          </p:nvPr>
        </p:nvGraphicFramePr>
        <p:xfrm>
          <a:off x="686298" y="2683163"/>
          <a:ext cx="1895075" cy="810588"/>
        </p:xfrm>
        <a:graphic>
          <a:graphicData uri="http://schemas.openxmlformats.org/presentationml/2006/ole">
            <mc:AlternateContent xmlns:mc="http://schemas.openxmlformats.org/markup-compatibility/2006">
              <mc:Choice xmlns:v="urn:schemas-microsoft-com:vml" Requires="v">
                <p:oleObj spid="_x0000_s15647" name="Equation" r:id="rId4" imgW="1079500" imgH="457200" progId="Equation.3">
                  <p:embed/>
                </p:oleObj>
              </mc:Choice>
              <mc:Fallback>
                <p:oleObj name="Equation" r:id="rId4" imgW="1079500" imgH="457200" progId="Equation.3">
                  <p:embed/>
                  <p:pic>
                    <p:nvPicPr>
                      <p:cNvPr id="0" name=""/>
                      <p:cNvPicPr/>
                      <p:nvPr/>
                    </p:nvPicPr>
                    <p:blipFill>
                      <a:blip r:embed="rId5"/>
                      <a:stretch>
                        <a:fillRect/>
                      </a:stretch>
                    </p:blipFill>
                    <p:spPr>
                      <a:xfrm>
                        <a:off x="686298" y="2683163"/>
                        <a:ext cx="1895075" cy="810588"/>
                      </a:xfrm>
                      <a:prstGeom prst="rect">
                        <a:avLst/>
                      </a:prstGeom>
                    </p:spPr>
                  </p:pic>
                </p:oleObj>
              </mc:Fallback>
            </mc:AlternateContent>
          </a:graphicData>
        </a:graphic>
      </p:graphicFrame>
      <p:sp>
        <p:nvSpPr>
          <p:cNvPr id="6" name="Rectangle 5"/>
          <p:cNvSpPr/>
          <p:nvPr/>
        </p:nvSpPr>
        <p:spPr>
          <a:xfrm>
            <a:off x="4951734" y="2683741"/>
            <a:ext cx="4229793" cy="1780859"/>
          </a:xfrm>
          <a:prstGeom prst="rect">
            <a:avLst/>
          </a:prstGeom>
        </p:spPr>
        <p:txBody>
          <a:bodyPr wrap="square" lIns="92172" tIns="46086" rIns="92172" bIns="46086">
            <a:spAutoFit/>
          </a:bodyPr>
          <a:lstStyle/>
          <a:p>
            <a:pPr marL="288036" indent="-288036">
              <a:buFont typeface="Arial"/>
              <a:buChar char="•"/>
            </a:pPr>
            <a:r>
              <a:rPr lang="en-US" i="1" dirty="0" smtClean="0"/>
              <a:t>x</a:t>
            </a:r>
            <a:r>
              <a:rPr lang="en-US" i="1" baseline="-25000" dirty="0" smtClean="0"/>
              <a:t>i</a:t>
            </a:r>
            <a:r>
              <a:rPr lang="en-US" dirty="0" smtClean="0"/>
              <a:t> </a:t>
            </a:r>
            <a:r>
              <a:rPr lang="en-US" dirty="0"/>
              <a:t>represents </a:t>
            </a:r>
            <a:r>
              <a:rPr lang="en-US" dirty="0" smtClean="0"/>
              <a:t>the </a:t>
            </a:r>
            <a:r>
              <a:rPr lang="en-US" dirty="0" err="1" smtClean="0"/>
              <a:t>ith</a:t>
            </a:r>
            <a:r>
              <a:rPr lang="en-US" dirty="0" smtClean="0"/>
              <a:t> of </a:t>
            </a:r>
            <a:r>
              <a:rPr lang="en-US" dirty="0"/>
              <a:t>N </a:t>
            </a:r>
            <a:r>
              <a:rPr lang="en-US" dirty="0" smtClean="0"/>
              <a:t>measurements</a:t>
            </a:r>
          </a:p>
          <a:p>
            <a:pPr marL="288036" indent="-288036">
              <a:buFont typeface="Arial"/>
              <a:buChar char="•"/>
            </a:pPr>
            <a:r>
              <a:rPr lang="en-US" i="1" dirty="0" err="1" smtClean="0"/>
              <a:t>η</a:t>
            </a:r>
            <a:r>
              <a:rPr lang="en-US" i="1" baseline="-25000" dirty="0" err="1" smtClean="0"/>
              <a:t>i</a:t>
            </a:r>
            <a:r>
              <a:rPr lang="en-US" baseline="-25000" dirty="0" smtClean="0"/>
              <a:t> </a:t>
            </a:r>
            <a:r>
              <a:rPr lang="en-US" dirty="0"/>
              <a:t>is </a:t>
            </a:r>
            <a:r>
              <a:rPr lang="en-US" dirty="0" smtClean="0"/>
              <a:t>the model</a:t>
            </a:r>
            <a:r>
              <a:rPr lang="en-US" dirty="0"/>
              <a:t>-derived estimate of a </a:t>
            </a:r>
            <a:r>
              <a:rPr lang="en-US" dirty="0" smtClean="0"/>
              <a:t>measurement </a:t>
            </a:r>
          </a:p>
          <a:p>
            <a:pPr marL="288036" indent="-288036">
              <a:buFont typeface="Arial"/>
              <a:buChar char="•"/>
            </a:pPr>
            <a:r>
              <a:rPr lang="en-US" i="1" dirty="0" err="1" smtClean="0"/>
              <a:t>σ</a:t>
            </a:r>
            <a:r>
              <a:rPr lang="en-US" dirty="0" smtClean="0"/>
              <a:t> represents the </a:t>
            </a:r>
            <a:r>
              <a:rPr lang="en-US" dirty="0"/>
              <a:t>uncertainty of the </a:t>
            </a:r>
            <a:r>
              <a:rPr lang="en-US" dirty="0" smtClean="0"/>
              <a:t>data</a:t>
            </a:r>
          </a:p>
          <a:p>
            <a:pPr marL="288036" indent="-288036">
              <a:buFont typeface="Arial"/>
              <a:buChar char="•"/>
            </a:pPr>
            <a:r>
              <a:rPr lang="en-US" dirty="0" smtClean="0"/>
              <a:t>The </a:t>
            </a:r>
            <a:r>
              <a:rPr lang="en-US" dirty="0" smtClean="0"/>
              <a:t>‘</a:t>
            </a:r>
            <a:r>
              <a:rPr lang="en-US" dirty="0" err="1" smtClean="0"/>
              <a:t>Π</a:t>
            </a:r>
            <a:r>
              <a:rPr lang="en-US" dirty="0" smtClean="0"/>
              <a:t>’</a:t>
            </a:r>
            <a:r>
              <a:rPr lang="en-US" dirty="0"/>
              <a:t> </a:t>
            </a:r>
            <a:r>
              <a:rPr lang="en-US" dirty="0" smtClean="0"/>
              <a:t>denotes </a:t>
            </a:r>
            <a:r>
              <a:rPr lang="en-US" dirty="0"/>
              <a:t>the product of all </a:t>
            </a:r>
            <a:r>
              <a:rPr lang="en-US" dirty="0" smtClean="0"/>
              <a:t>measurements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355494315"/>
              </p:ext>
            </p:extLst>
          </p:nvPr>
        </p:nvGraphicFramePr>
        <p:xfrm>
          <a:off x="35638" y="4022508"/>
          <a:ext cx="4947369" cy="927240"/>
        </p:xfrm>
        <a:graphic>
          <a:graphicData uri="http://schemas.openxmlformats.org/presentationml/2006/ole">
            <mc:AlternateContent xmlns:mc="http://schemas.openxmlformats.org/markup-compatibility/2006">
              <mc:Choice xmlns:v="urn:schemas-microsoft-com:vml" Requires="v">
                <p:oleObj spid="_x0000_s15648" name="Equation" r:id="rId6" imgW="2603500" imgH="482600" progId="Equation.3">
                  <p:embed/>
                </p:oleObj>
              </mc:Choice>
              <mc:Fallback>
                <p:oleObj name="Equation" r:id="rId6" imgW="2603500" imgH="482600" progId="Equation.3">
                  <p:embed/>
                  <p:pic>
                    <p:nvPicPr>
                      <p:cNvPr id="0" name=""/>
                      <p:cNvPicPr/>
                      <p:nvPr/>
                    </p:nvPicPr>
                    <p:blipFill>
                      <a:blip r:embed="rId7"/>
                      <a:stretch>
                        <a:fillRect/>
                      </a:stretch>
                    </p:blipFill>
                    <p:spPr>
                      <a:xfrm>
                        <a:off x="35638" y="4022508"/>
                        <a:ext cx="4947369" cy="927240"/>
                      </a:xfrm>
                      <a:prstGeom prst="rect">
                        <a:avLst/>
                      </a:prstGeom>
                    </p:spPr>
                  </p:pic>
                </p:oleObj>
              </mc:Fallback>
            </mc:AlternateContent>
          </a:graphicData>
        </a:graphic>
      </p:graphicFrame>
      <p:sp>
        <p:nvSpPr>
          <p:cNvPr id="12" name="Rectangle 11"/>
          <p:cNvSpPr/>
          <p:nvPr/>
        </p:nvSpPr>
        <p:spPr>
          <a:xfrm>
            <a:off x="2855163" y="3341614"/>
            <a:ext cx="1807389" cy="343674"/>
          </a:xfrm>
          <a:prstGeom prst="rect">
            <a:avLst/>
          </a:prstGeom>
        </p:spPr>
        <p:txBody>
          <a:bodyPr wrap="square" lIns="92172" tIns="46086" rIns="92172" bIns="46086">
            <a:spAutoFit/>
          </a:bodyPr>
          <a:lstStyle/>
          <a:p>
            <a:pPr algn="ctr"/>
            <a:r>
              <a:rPr lang="en-US" sz="1600" dirty="0" err="1"/>
              <a:t>Zobitz</a:t>
            </a:r>
            <a:r>
              <a:rPr lang="en-US" sz="1600" dirty="0"/>
              <a:t> et al. (2011)</a:t>
            </a:r>
          </a:p>
        </p:txBody>
      </p:sp>
      <p:graphicFrame>
        <p:nvGraphicFramePr>
          <p:cNvPr id="13" name="Object 12"/>
          <p:cNvGraphicFramePr>
            <a:graphicFrameLocks noChangeAspect="1"/>
          </p:cNvGraphicFramePr>
          <p:nvPr>
            <p:extLst>
              <p:ext uri="{D42A27DB-BD31-4B8C-83A1-F6EECF244321}">
                <p14:modId xmlns:p14="http://schemas.microsoft.com/office/powerpoint/2010/main" val="326990867"/>
              </p:ext>
            </p:extLst>
          </p:nvPr>
        </p:nvGraphicFramePr>
        <p:xfrm>
          <a:off x="2503441" y="2464450"/>
          <a:ext cx="1182629" cy="742905"/>
        </p:xfrm>
        <a:graphic>
          <a:graphicData uri="http://schemas.openxmlformats.org/presentationml/2006/ole">
            <mc:AlternateContent xmlns:mc="http://schemas.openxmlformats.org/markup-compatibility/2006">
              <mc:Choice xmlns:v="urn:schemas-microsoft-com:vml" Requires="v">
                <p:oleObj spid="_x0000_s15649" name="Equation" r:id="rId8" imgW="673100" imgH="419100" progId="Equation.3">
                  <p:embed/>
                </p:oleObj>
              </mc:Choice>
              <mc:Fallback>
                <p:oleObj name="Equation" r:id="rId8" imgW="673100" imgH="419100" progId="Equation.3">
                  <p:embed/>
                  <p:pic>
                    <p:nvPicPr>
                      <p:cNvPr id="0" name=""/>
                      <p:cNvPicPr/>
                      <p:nvPr/>
                    </p:nvPicPr>
                    <p:blipFill>
                      <a:blip r:embed="rId9"/>
                      <a:stretch>
                        <a:fillRect/>
                      </a:stretch>
                    </p:blipFill>
                    <p:spPr>
                      <a:xfrm>
                        <a:off x="2503441" y="2464450"/>
                        <a:ext cx="1182629" cy="742905"/>
                      </a:xfrm>
                      <a:prstGeom prst="rect">
                        <a:avLst/>
                      </a:prstGeom>
                    </p:spPr>
                  </p:pic>
                </p:oleObj>
              </mc:Fallback>
            </mc:AlternateContent>
          </a:graphicData>
        </a:graphic>
      </p:graphicFrame>
    </p:spTree>
    <p:extLst>
      <p:ext uri="{BB962C8B-B14F-4D97-AF65-F5344CB8AC3E}">
        <p14:creationId xmlns:p14="http://schemas.microsoft.com/office/powerpoint/2010/main" val="144605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MCMC</a:t>
            </a:r>
            <a:endParaRPr lang="en-US" sz="2400" b="1" dirty="0">
              <a:latin typeface="Trebuchet MS" pitchFamily="34" charset="0"/>
            </a:endParaRPr>
          </a:p>
        </p:txBody>
      </p:sp>
      <p:sp>
        <p:nvSpPr>
          <p:cNvPr id="37" name="Rectangle 36"/>
          <p:cNvSpPr/>
          <p:nvPr/>
        </p:nvSpPr>
        <p:spPr>
          <a:xfrm>
            <a:off x="27944" y="417734"/>
            <a:ext cx="9044636" cy="468647"/>
          </a:xfrm>
          <a:prstGeom prst="rect">
            <a:avLst/>
          </a:prstGeom>
        </p:spPr>
        <p:txBody>
          <a:bodyPr wrap="square" lIns="92172" tIns="46086" rIns="92172" bIns="46086">
            <a:spAutoFit/>
          </a:bodyPr>
          <a:lstStyle/>
          <a:p>
            <a:pPr algn="ctr"/>
            <a:r>
              <a:rPr lang="en-US" sz="2400" dirty="0"/>
              <a:t>The </a:t>
            </a:r>
            <a:r>
              <a:rPr lang="en-US" sz="2400" dirty="0"/>
              <a:t>Metropolis algorithm</a:t>
            </a:r>
          </a:p>
        </p:txBody>
      </p:sp>
      <p:sp>
        <p:nvSpPr>
          <p:cNvPr id="18" name="Rectangle 17"/>
          <p:cNvSpPr/>
          <p:nvPr/>
        </p:nvSpPr>
        <p:spPr>
          <a:xfrm>
            <a:off x="397115" y="856316"/>
            <a:ext cx="8711102" cy="4311552"/>
          </a:xfrm>
          <a:prstGeom prst="rect">
            <a:avLst/>
          </a:prstGeom>
        </p:spPr>
        <p:txBody>
          <a:bodyPr wrap="square" lIns="92172" tIns="46086" rIns="92172" bIns="46086">
            <a:spAutoFit/>
          </a:bodyPr>
          <a:lstStyle/>
          <a:p>
            <a:r>
              <a:rPr lang="en-US" b="1" i="1" u="sng" dirty="0" smtClean="0">
                <a:solidFill>
                  <a:srgbClr val="3366FF"/>
                </a:solidFill>
              </a:rPr>
              <a:t>What we </a:t>
            </a:r>
            <a:r>
              <a:rPr lang="en-US" b="1" i="1" u="sng" dirty="0">
                <a:solidFill>
                  <a:srgbClr val="3366FF"/>
                </a:solidFill>
              </a:rPr>
              <a:t>do: </a:t>
            </a:r>
            <a:endParaRPr lang="en-US" b="1" i="1" u="sng" dirty="0" smtClean="0">
              <a:solidFill>
                <a:srgbClr val="3366FF"/>
              </a:solidFill>
            </a:endParaRPr>
          </a:p>
          <a:p>
            <a:r>
              <a:rPr lang="en-US" dirty="0" smtClean="0"/>
              <a:t>(</a:t>
            </a:r>
            <a:r>
              <a:rPr lang="en-US" dirty="0"/>
              <a:t>1) Select any </a:t>
            </a:r>
            <a:r>
              <a:rPr lang="en-US" dirty="0" smtClean="0"/>
              <a:t>starting </a:t>
            </a:r>
            <a:r>
              <a:rPr lang="en-US" dirty="0"/>
              <a:t>point in parameter space, </a:t>
            </a:r>
            <a:r>
              <a:rPr lang="en-US" dirty="0" err="1"/>
              <a:t>θ</a:t>
            </a:r>
            <a:r>
              <a:rPr lang="en-US" baseline="30000" dirty="0"/>
              <a:t>(0)</a:t>
            </a:r>
          </a:p>
          <a:p>
            <a:r>
              <a:rPr lang="en-US" dirty="0"/>
              <a:t>(2) Calculate the product of prior and likelihood: </a:t>
            </a:r>
            <a:r>
              <a:rPr lang="en-US" dirty="0" smtClean="0"/>
              <a:t>π</a:t>
            </a:r>
            <a:r>
              <a:rPr lang="en-US" baseline="30000" dirty="0"/>
              <a:t>(0)</a:t>
            </a:r>
            <a:r>
              <a:rPr lang="en-US" dirty="0" smtClean="0"/>
              <a:t>=</a:t>
            </a:r>
            <a:r>
              <a:rPr lang="en-US" dirty="0"/>
              <a:t>P(</a:t>
            </a:r>
            <a:r>
              <a:rPr lang="en-US" dirty="0" err="1" smtClean="0"/>
              <a:t>θ</a:t>
            </a:r>
            <a:r>
              <a:rPr lang="en-US" baseline="30000" dirty="0"/>
              <a:t>(0)</a:t>
            </a:r>
            <a:r>
              <a:rPr lang="en-US" dirty="0" smtClean="0"/>
              <a:t>)</a:t>
            </a:r>
            <a:r>
              <a:rPr lang="en-US" dirty="0"/>
              <a:t>P(</a:t>
            </a:r>
            <a:r>
              <a:rPr lang="en-US" dirty="0" err="1"/>
              <a:t>D|</a:t>
            </a:r>
            <a:r>
              <a:rPr lang="en-US" dirty="0" err="1" smtClean="0"/>
              <a:t>θ</a:t>
            </a:r>
            <a:r>
              <a:rPr lang="en-US" baseline="30000" dirty="0"/>
              <a:t>(0)</a:t>
            </a:r>
            <a:r>
              <a:rPr lang="en-US" dirty="0" smtClean="0"/>
              <a:t>)</a:t>
            </a:r>
            <a:endParaRPr lang="en-US" dirty="0"/>
          </a:p>
          <a:p>
            <a:r>
              <a:rPr lang="is-IS" dirty="0"/>
              <a:t>(3) Set i=0</a:t>
            </a:r>
          </a:p>
          <a:p>
            <a:r>
              <a:rPr lang="en-US" dirty="0"/>
              <a:t>(4) Run the following loop until we have enough sample points:</a:t>
            </a:r>
          </a:p>
          <a:p>
            <a:r>
              <a:rPr lang="en-US" dirty="0" smtClean="0"/>
              <a:t>	(</a:t>
            </a:r>
            <a:r>
              <a:rPr lang="en-US" dirty="0" err="1"/>
              <a:t>i</a:t>
            </a:r>
            <a:r>
              <a:rPr lang="en-US" dirty="0"/>
              <a:t>) Generate a random new point, </a:t>
            </a:r>
            <a:r>
              <a:rPr lang="en-US" dirty="0" err="1"/>
              <a:t>θ</a:t>
            </a:r>
            <a:r>
              <a:rPr lang="en-US" baseline="30000" dirty="0"/>
              <a:t>(candidate)</a:t>
            </a:r>
          </a:p>
          <a:p>
            <a:r>
              <a:rPr lang="en-US" dirty="0" smtClean="0"/>
              <a:t>	(</a:t>
            </a:r>
            <a:r>
              <a:rPr lang="en-US" dirty="0"/>
              <a:t>ii) Calculate π</a:t>
            </a:r>
            <a:r>
              <a:rPr lang="en-US" baseline="30000" dirty="0"/>
              <a:t>(candidate) </a:t>
            </a:r>
            <a:r>
              <a:rPr lang="en-US" dirty="0"/>
              <a:t>= P(</a:t>
            </a:r>
            <a:r>
              <a:rPr lang="en-US" dirty="0" err="1"/>
              <a:t>θ</a:t>
            </a:r>
            <a:r>
              <a:rPr lang="en-US" baseline="30000" dirty="0"/>
              <a:t>(candidate)</a:t>
            </a:r>
            <a:r>
              <a:rPr lang="en-US" dirty="0"/>
              <a:t>)P(</a:t>
            </a:r>
            <a:r>
              <a:rPr lang="en-US" dirty="0" err="1"/>
              <a:t>D|θ</a:t>
            </a:r>
            <a:r>
              <a:rPr lang="en-US" baseline="30000" dirty="0"/>
              <a:t>(candidate)</a:t>
            </a:r>
            <a:r>
              <a:rPr lang="en-US" dirty="0"/>
              <a:t>)</a:t>
            </a:r>
          </a:p>
          <a:p>
            <a:r>
              <a:rPr lang="en-US" dirty="0" smtClean="0"/>
              <a:t>	(</a:t>
            </a:r>
            <a:r>
              <a:rPr lang="en-US" dirty="0"/>
              <a:t>iii) Calculate the Metropolis ratio: π</a:t>
            </a:r>
            <a:r>
              <a:rPr lang="en-US" baseline="30000" dirty="0"/>
              <a:t>(candidate</a:t>
            </a:r>
            <a:r>
              <a:rPr lang="en-US" baseline="30000" dirty="0" smtClean="0"/>
              <a:t>) </a:t>
            </a:r>
            <a:r>
              <a:rPr lang="is-IS" dirty="0" smtClean="0"/>
              <a:t>/ </a:t>
            </a:r>
            <a:r>
              <a:rPr lang="is-IS" dirty="0"/>
              <a:t>π</a:t>
            </a:r>
            <a:r>
              <a:rPr lang="is-IS" baseline="30000" dirty="0"/>
              <a:t>(i)</a:t>
            </a:r>
          </a:p>
          <a:p>
            <a:r>
              <a:rPr lang="en-US" dirty="0" smtClean="0"/>
              <a:t>	(</a:t>
            </a:r>
            <a:r>
              <a:rPr lang="en-US" dirty="0"/>
              <a:t>iv) Accept the candidate with probability equal to min(Metropolis ratio,1)</a:t>
            </a:r>
          </a:p>
          <a:p>
            <a:r>
              <a:rPr lang="en-US" dirty="0" smtClean="0"/>
              <a:t>	(</a:t>
            </a:r>
            <a:r>
              <a:rPr lang="en-US" dirty="0"/>
              <a:t>v) If the candidate is accepted: </a:t>
            </a:r>
            <a:r>
              <a:rPr lang="en-US" dirty="0" err="1"/>
              <a:t>θ</a:t>
            </a:r>
            <a:r>
              <a:rPr lang="en-US" baseline="30000" dirty="0"/>
              <a:t>(i+1)</a:t>
            </a:r>
            <a:r>
              <a:rPr lang="en-US" dirty="0"/>
              <a:t> = </a:t>
            </a:r>
            <a:r>
              <a:rPr lang="en-US" dirty="0" err="1"/>
              <a:t>θ</a:t>
            </a:r>
            <a:r>
              <a:rPr lang="en-US" baseline="30000" dirty="0"/>
              <a:t>(candidate)</a:t>
            </a:r>
            <a:r>
              <a:rPr lang="en-US" dirty="0"/>
              <a:t>, else: </a:t>
            </a:r>
            <a:r>
              <a:rPr lang="en-US" dirty="0" err="1"/>
              <a:t>θ</a:t>
            </a:r>
            <a:r>
              <a:rPr lang="en-US" baseline="30000" dirty="0"/>
              <a:t>(i+1)</a:t>
            </a:r>
            <a:r>
              <a:rPr lang="en-US" dirty="0"/>
              <a:t> = </a:t>
            </a:r>
            <a:r>
              <a:rPr lang="en-US" dirty="0" err="1"/>
              <a:t>θ</a:t>
            </a:r>
            <a:r>
              <a:rPr lang="en-US" baseline="30000" dirty="0"/>
              <a:t>(</a:t>
            </a:r>
            <a:r>
              <a:rPr lang="en-US" baseline="30000" dirty="0" err="1"/>
              <a:t>i</a:t>
            </a:r>
            <a:r>
              <a:rPr lang="en-US" baseline="30000" dirty="0"/>
              <a:t>)</a:t>
            </a:r>
          </a:p>
          <a:p>
            <a:r>
              <a:rPr lang="it-IT" dirty="0" smtClean="0"/>
              <a:t>	(</a:t>
            </a:r>
            <a:r>
              <a:rPr lang="it-IT" dirty="0"/>
              <a:t>vi) Set i=i+</a:t>
            </a:r>
            <a:r>
              <a:rPr lang="it-IT" dirty="0" smtClean="0"/>
              <a:t>1 </a:t>
            </a:r>
            <a:endParaRPr lang="it-IT" dirty="0"/>
          </a:p>
          <a:p>
            <a:endParaRPr lang="it-IT" dirty="0" smtClean="0"/>
          </a:p>
          <a:p>
            <a:r>
              <a:rPr lang="it-IT" b="1" i="1" u="sng" dirty="0" err="1" smtClean="0">
                <a:solidFill>
                  <a:srgbClr val="3366FF"/>
                </a:solidFill>
              </a:rPr>
              <a:t>What</a:t>
            </a:r>
            <a:r>
              <a:rPr lang="it-IT" b="1" i="1" u="sng" dirty="0" smtClean="0">
                <a:solidFill>
                  <a:srgbClr val="3366FF"/>
                </a:solidFill>
              </a:rPr>
              <a:t> </a:t>
            </a:r>
            <a:r>
              <a:rPr lang="it-IT" b="1" i="1" u="sng" dirty="0" err="1" smtClean="0">
                <a:solidFill>
                  <a:srgbClr val="3366FF"/>
                </a:solidFill>
              </a:rPr>
              <a:t>we</a:t>
            </a:r>
            <a:r>
              <a:rPr lang="it-IT" b="1" i="1" u="sng" dirty="0" smtClean="0">
                <a:solidFill>
                  <a:srgbClr val="3366FF"/>
                </a:solidFill>
              </a:rPr>
              <a:t> </a:t>
            </a:r>
            <a:r>
              <a:rPr lang="it-IT" b="1" i="1" u="sng" dirty="0" err="1" smtClean="0">
                <a:solidFill>
                  <a:srgbClr val="3366FF"/>
                </a:solidFill>
              </a:rPr>
              <a:t>get</a:t>
            </a:r>
            <a:r>
              <a:rPr lang="it-IT" b="1" i="1" u="sng" dirty="0" smtClean="0">
                <a:solidFill>
                  <a:srgbClr val="3366FF"/>
                </a:solidFill>
              </a:rPr>
              <a:t>: </a:t>
            </a:r>
          </a:p>
          <a:p>
            <a:pPr marL="345643" indent="-345643">
              <a:buAutoNum type="arabicParenBoth"/>
            </a:pPr>
            <a:r>
              <a:rPr lang="it-IT" dirty="0" smtClean="0"/>
              <a:t>A </a:t>
            </a:r>
            <a:r>
              <a:rPr lang="it-IT" dirty="0" err="1" smtClean="0"/>
              <a:t>representative</a:t>
            </a:r>
            <a:r>
              <a:rPr lang="it-IT" dirty="0" smtClean="0"/>
              <a:t> sample {</a:t>
            </a:r>
            <a:r>
              <a:rPr lang="it-IT" dirty="0" err="1" smtClean="0"/>
              <a:t>θ</a:t>
            </a:r>
            <a:r>
              <a:rPr lang="it-IT" baseline="30000" dirty="0" smtClean="0"/>
              <a:t>(0) </a:t>
            </a:r>
            <a:r>
              <a:rPr lang="it-IT" dirty="0" smtClean="0"/>
              <a:t>…</a:t>
            </a:r>
            <a:r>
              <a:rPr lang="it-IT" dirty="0" err="1" smtClean="0"/>
              <a:t>θ</a:t>
            </a:r>
            <a:r>
              <a:rPr lang="it-IT" baseline="30000" dirty="0" smtClean="0"/>
              <a:t>(</a:t>
            </a:r>
            <a:r>
              <a:rPr lang="it-IT" baseline="30000" dirty="0" err="1" smtClean="0"/>
              <a:t>n</a:t>
            </a:r>
            <a:r>
              <a:rPr lang="it-IT" baseline="30000" dirty="0" smtClean="0"/>
              <a:t>)</a:t>
            </a:r>
            <a:r>
              <a:rPr lang="it-IT" dirty="0" smtClean="0"/>
              <a:t>} from the </a:t>
            </a:r>
            <a:r>
              <a:rPr lang="it-IT" dirty="0" err="1" smtClean="0"/>
              <a:t>posterior</a:t>
            </a:r>
            <a:r>
              <a:rPr lang="it-IT" dirty="0" smtClean="0"/>
              <a:t> pdf, </a:t>
            </a:r>
            <a:r>
              <a:rPr lang="it-IT" dirty="0" err="1" smtClean="0"/>
              <a:t>P</a:t>
            </a:r>
            <a:r>
              <a:rPr lang="it-IT" dirty="0" smtClean="0"/>
              <a:t>(</a:t>
            </a:r>
            <a:r>
              <a:rPr lang="it-IT" dirty="0" err="1" smtClean="0"/>
              <a:t>θ|D</a:t>
            </a:r>
            <a:r>
              <a:rPr lang="it-IT" dirty="0" smtClean="0"/>
              <a:t>)</a:t>
            </a:r>
          </a:p>
          <a:p>
            <a:pPr marL="345643" indent="-345643">
              <a:buAutoNum type="arabicParenBoth"/>
            </a:pPr>
            <a:r>
              <a:rPr lang="en-AU" dirty="0"/>
              <a:t>Discard </a:t>
            </a:r>
            <a:r>
              <a:rPr lang="en-AU" dirty="0" smtClean="0"/>
              <a:t>an initial part </a:t>
            </a:r>
            <a:r>
              <a:rPr lang="en-AU" dirty="0"/>
              <a:t>of the MC </a:t>
            </a:r>
            <a:r>
              <a:rPr lang="en-AU" dirty="0" smtClean="0"/>
              <a:t>for </a:t>
            </a:r>
            <a:r>
              <a:rPr lang="en-AU" dirty="0"/>
              <a:t>Burn-in </a:t>
            </a:r>
            <a:r>
              <a:rPr lang="en-AU" dirty="0" smtClean="0"/>
              <a:t>process</a:t>
            </a:r>
            <a:endParaRPr lang="en-US" dirty="0" smtClean="0"/>
          </a:p>
        </p:txBody>
      </p:sp>
    </p:spTree>
    <p:extLst>
      <p:ext uri="{BB962C8B-B14F-4D97-AF65-F5344CB8AC3E}">
        <p14:creationId xmlns:p14="http://schemas.microsoft.com/office/powerpoint/2010/main" val="101398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1" name="Group 520"/>
          <p:cNvGrpSpPr/>
          <p:nvPr/>
        </p:nvGrpSpPr>
        <p:grpSpPr>
          <a:xfrm>
            <a:off x="542774" y="573334"/>
            <a:ext cx="5755444" cy="3120052"/>
            <a:chOff x="368505" y="1203598"/>
            <a:chExt cx="5732553" cy="3073569"/>
          </a:xfrm>
        </p:grpSpPr>
        <p:grpSp>
          <p:nvGrpSpPr>
            <p:cNvPr id="522" name="Group 521"/>
            <p:cNvGrpSpPr/>
            <p:nvPr/>
          </p:nvGrpSpPr>
          <p:grpSpPr>
            <a:xfrm>
              <a:off x="368505" y="1203598"/>
              <a:ext cx="770384" cy="1418456"/>
              <a:chOff x="683568" y="1203598"/>
              <a:chExt cx="770384" cy="1418456"/>
            </a:xfrm>
          </p:grpSpPr>
          <p:sp>
            <p:nvSpPr>
              <p:cNvPr id="552" name="Rectangle 551"/>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553" name="Straight Arrow Connector 552"/>
              <p:cNvCxnSpPr>
                <a:stCxn id="552"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4" name="Rectangle 553"/>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555" name="Collate 554"/>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3" name="Group 522"/>
            <p:cNvGrpSpPr/>
            <p:nvPr/>
          </p:nvGrpSpPr>
          <p:grpSpPr>
            <a:xfrm>
              <a:off x="3563888" y="1937187"/>
              <a:ext cx="2537170" cy="2339980"/>
              <a:chOff x="1224600" y="1275606"/>
              <a:chExt cx="2537170" cy="2339980"/>
            </a:xfrm>
          </p:grpSpPr>
          <p:sp>
            <p:nvSpPr>
              <p:cNvPr id="536" name="Rectangle 535"/>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537" name="Rectangle 536"/>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38" name="Rectangle 537"/>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539" name="Straight Arrow Connector 37"/>
              <p:cNvCxnSpPr>
                <a:endCxn id="538"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40" name="Straight Arrow Connector 37"/>
              <p:cNvCxnSpPr>
                <a:endCxn id="537"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1" name="Collate 54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2" name="Collate 54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3" name="Collate 54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4" name="Rectangle 543"/>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545" name="Rectangle 544"/>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546" name="Rectangle 545"/>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sp>
            <p:nvSpPr>
              <p:cNvPr id="547" name="Collate 54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8" name="Rectangle 547"/>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549" name="Straight Arrow Connector 548"/>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0" name="Rectangle 549"/>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cxnSp>
            <p:nvCxnSpPr>
              <p:cNvPr id="551" name="Straight Arrow Connector 550"/>
              <p:cNvCxnSpPr>
                <a:stCxn id="537"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524" name="Group 523"/>
            <p:cNvGrpSpPr/>
            <p:nvPr/>
          </p:nvGrpSpPr>
          <p:grpSpPr>
            <a:xfrm>
              <a:off x="1142640" y="1577147"/>
              <a:ext cx="3486143" cy="1534458"/>
              <a:chOff x="395536" y="1491630"/>
              <a:chExt cx="3486143" cy="1534458"/>
            </a:xfrm>
          </p:grpSpPr>
          <p:grpSp>
            <p:nvGrpSpPr>
              <p:cNvPr id="525" name="Group 524"/>
              <p:cNvGrpSpPr/>
              <p:nvPr/>
            </p:nvGrpSpPr>
            <p:grpSpPr>
              <a:xfrm>
                <a:off x="395536" y="2063231"/>
                <a:ext cx="1778496" cy="557922"/>
                <a:chOff x="3995936" y="3723878"/>
                <a:chExt cx="1778496" cy="557922"/>
              </a:xfrm>
            </p:grpSpPr>
            <p:sp>
              <p:nvSpPr>
                <p:cNvPr id="532" name="Rectangle 531"/>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533" name="Straight Arrow Connector 532"/>
                <p:cNvCxnSpPr>
                  <a:endCxn id="532"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4" name="Rectangle 533"/>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535" name="Collate 534"/>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6" name="Group 525"/>
              <p:cNvGrpSpPr/>
              <p:nvPr/>
            </p:nvGrpSpPr>
            <p:grpSpPr>
              <a:xfrm>
                <a:off x="1794463" y="1491630"/>
                <a:ext cx="2087216" cy="1534458"/>
                <a:chOff x="5889255" y="1053074"/>
                <a:chExt cx="2087216" cy="1534458"/>
              </a:xfrm>
            </p:grpSpPr>
            <p:cxnSp>
              <p:nvCxnSpPr>
                <p:cNvPr id="527" name="Elbow Connector 526"/>
                <p:cNvCxnSpPr>
                  <a:stCxn id="532"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8" name="Elbow Connector 527"/>
                <p:cNvCxnSpPr>
                  <a:stCxn id="532" idx="3"/>
                  <a:endCxn id="529"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29" name="Rectangle 528"/>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530" name="Rectangle 529"/>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531" name="Rectangle 530"/>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grpSp>
        <p:nvGrpSpPr>
          <p:cNvPr id="343" name="Group 342"/>
          <p:cNvGrpSpPr/>
          <p:nvPr/>
        </p:nvGrpSpPr>
        <p:grpSpPr>
          <a:xfrm>
            <a:off x="541707" y="563928"/>
            <a:ext cx="4937894" cy="2475892"/>
            <a:chOff x="368505" y="1203598"/>
            <a:chExt cx="4918255" cy="2439006"/>
          </a:xfrm>
        </p:grpSpPr>
        <p:grpSp>
          <p:nvGrpSpPr>
            <p:cNvPr id="344" name="Group 343"/>
            <p:cNvGrpSpPr/>
            <p:nvPr/>
          </p:nvGrpSpPr>
          <p:grpSpPr>
            <a:xfrm>
              <a:off x="368505" y="1203598"/>
              <a:ext cx="770384" cy="1418456"/>
              <a:chOff x="683568" y="1203598"/>
              <a:chExt cx="770384" cy="1418456"/>
            </a:xfrm>
          </p:grpSpPr>
          <p:sp>
            <p:nvSpPr>
              <p:cNvPr id="373" name="Rectangle 372"/>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374" name="Straight Arrow Connector 373"/>
              <p:cNvCxnSpPr>
                <a:stCxn id="373"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5" name="Rectangle 374"/>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376" name="Collate 375"/>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45" name="Group 344"/>
            <p:cNvGrpSpPr/>
            <p:nvPr/>
          </p:nvGrpSpPr>
          <p:grpSpPr>
            <a:xfrm>
              <a:off x="1142640" y="1302624"/>
              <a:ext cx="4144120" cy="2339980"/>
              <a:chOff x="2660128" y="1293748"/>
              <a:chExt cx="4144120" cy="2339980"/>
            </a:xfrm>
          </p:grpSpPr>
          <p:cxnSp>
            <p:nvCxnSpPr>
              <p:cNvPr id="346" name="Straight Arrow Connector 345"/>
              <p:cNvCxnSpPr>
                <a:stCxn id="373" idx="3"/>
                <a:endCxn id="347" idx="1"/>
              </p:cNvCxnSpPr>
              <p:nvPr/>
            </p:nvCxnSpPr>
            <p:spPr>
              <a:xfrm>
                <a:off x="2660128" y="2452886"/>
                <a:ext cx="130008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7" name="Rectangle 346"/>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348" name="Rectangle 347"/>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349" name="Rectangle 348"/>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350" name="Straight Arrow Connector 37"/>
              <p:cNvCxnSpPr>
                <a:endCxn id="349"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51" name="Straight Arrow Connector 37"/>
              <p:cNvCxnSpPr>
                <a:endCxn id="348"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2" name="Collate 351"/>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3" name="Collate 352"/>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4" name="Collate 353"/>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5" name="Rectangle 354"/>
              <p:cNvSpPr/>
              <p:nvPr/>
            </p:nvSpPr>
            <p:spPr>
              <a:xfrm>
                <a:off x="3261836" y="129731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356" name="Rectangle 355"/>
              <p:cNvSpPr/>
              <p:nvPr/>
            </p:nvSpPr>
            <p:spPr>
              <a:xfrm>
                <a:off x="3261836" y="2139702"/>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357" name="Rectangle 356"/>
              <p:cNvSpPr/>
              <p:nvPr/>
            </p:nvSpPr>
            <p:spPr>
              <a:xfrm>
                <a:off x="3258274" y="30758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cxnSp>
            <p:nvCxnSpPr>
              <p:cNvPr id="358" name="Straight Arrow Connector 357"/>
              <p:cNvCxnSpPr>
                <a:stCxn id="347" idx="3"/>
                <a:endCxn id="359"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9" name="Rectangle 358"/>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sp>
            <p:nvSpPr>
              <p:cNvPr id="360" name="Collate 359"/>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1" name="Rectangle 360"/>
              <p:cNvSpPr/>
              <p:nvPr/>
            </p:nvSpPr>
            <p:spPr>
              <a:xfrm>
                <a:off x="4490921" y="2148773"/>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362" name="Elbow Connector 361"/>
              <p:cNvCxnSpPr>
                <a:stCxn id="348" idx="3"/>
                <a:endCxn id="359"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63" name="Collate 362"/>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4" name="Rectangle 363"/>
              <p:cNvSpPr/>
              <p:nvPr/>
            </p:nvSpPr>
            <p:spPr>
              <a:xfrm>
                <a:off x="4482410" y="129374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sp>
            <p:nvSpPr>
              <p:cNvPr id="365" name="Collate 364"/>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66" name="Group 365"/>
              <p:cNvGrpSpPr/>
              <p:nvPr/>
            </p:nvGrpSpPr>
            <p:grpSpPr>
              <a:xfrm>
                <a:off x="4464268" y="1347614"/>
                <a:ext cx="2088232" cy="2249830"/>
                <a:chOff x="3059832" y="1347614"/>
                <a:chExt cx="2088232" cy="2249830"/>
              </a:xfrm>
            </p:grpSpPr>
            <p:cxnSp>
              <p:nvCxnSpPr>
                <p:cNvPr id="367" name="Straight Arrow Connector 366"/>
                <p:cNvCxnSpPr>
                  <a:stCxn id="349"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68" name="Rectangle 367"/>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SOM/CWD</a:t>
                  </a:r>
                  <a:endParaRPr lang="en-US" sz="2000" baseline="-25000" dirty="0">
                    <a:solidFill>
                      <a:schemeClr val="tx1"/>
                    </a:solidFill>
                  </a:endParaRPr>
                </a:p>
              </p:txBody>
            </p:sp>
            <p:cxnSp>
              <p:nvCxnSpPr>
                <p:cNvPr id="369" name="Straight Arrow Connector 37"/>
                <p:cNvCxnSpPr>
                  <a:stCxn id="368"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0" name="Rectangle 369"/>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h</a:t>
                  </a:r>
                </a:p>
              </p:txBody>
            </p:sp>
            <p:sp>
              <p:nvSpPr>
                <p:cNvPr id="371" name="Collate 370"/>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72" name="Straight Arrow Connector 37"/>
                <p:cNvCxnSpPr>
                  <a:stCxn id="359"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Model</a:t>
            </a:r>
            <a:endParaRPr lang="en-US" sz="2400" b="1" dirty="0">
              <a:latin typeface="Trebuchet MS" pitchFamily="34" charset="0"/>
            </a:endParaRPr>
          </a:p>
        </p:txBody>
      </p:sp>
      <p:sp>
        <p:nvSpPr>
          <p:cNvPr id="98" name="Rectangle 97"/>
          <p:cNvSpPr/>
          <p:nvPr/>
        </p:nvSpPr>
        <p:spPr>
          <a:xfrm>
            <a:off x="180229" y="3926390"/>
            <a:ext cx="2931750" cy="593620"/>
          </a:xfrm>
          <a:prstGeom prst="rect">
            <a:avLst/>
          </a:prstGeom>
        </p:spPr>
        <p:txBody>
          <a:bodyPr wrap="none" lIns="92172" tIns="46086" rIns="92172" bIns="46086">
            <a:spAutoFit/>
          </a:bodyPr>
          <a:lstStyle/>
          <a:p>
            <a:r>
              <a:rPr lang="en-US" sz="1600" dirty="0"/>
              <a:t>Williams et al. </a:t>
            </a:r>
            <a:r>
              <a:rPr lang="en-US" sz="1600" dirty="0"/>
              <a:t>2005, Bloom </a:t>
            </a:r>
            <a:r>
              <a:rPr lang="en-US" sz="1600" dirty="0"/>
              <a:t>&amp; </a:t>
            </a:r>
            <a:endParaRPr lang="en-US" sz="1600" dirty="0"/>
          </a:p>
          <a:p>
            <a:r>
              <a:rPr lang="en-US" sz="1600" dirty="0"/>
              <a:t>Williams 2014, Bloom et al. 2016</a:t>
            </a:r>
            <a:endParaRPr lang="en-US" sz="1600" dirty="0"/>
          </a:p>
        </p:txBody>
      </p:sp>
      <p:grpSp>
        <p:nvGrpSpPr>
          <p:cNvPr id="447" name="Group 446"/>
          <p:cNvGrpSpPr/>
          <p:nvPr/>
        </p:nvGrpSpPr>
        <p:grpSpPr>
          <a:xfrm>
            <a:off x="541707" y="563928"/>
            <a:ext cx="6533737" cy="3129458"/>
            <a:chOff x="368505" y="1203598"/>
            <a:chExt cx="6507751" cy="3082835"/>
          </a:xfrm>
        </p:grpSpPr>
        <p:grpSp>
          <p:nvGrpSpPr>
            <p:cNvPr id="448" name="Group 447"/>
            <p:cNvGrpSpPr/>
            <p:nvPr/>
          </p:nvGrpSpPr>
          <p:grpSpPr>
            <a:xfrm>
              <a:off x="368505" y="1203598"/>
              <a:ext cx="770384" cy="1418456"/>
              <a:chOff x="683568" y="1203598"/>
              <a:chExt cx="770384" cy="1418456"/>
            </a:xfrm>
          </p:grpSpPr>
          <p:sp>
            <p:nvSpPr>
              <p:cNvPr id="478" name="Rectangle 4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479" name="Straight Arrow Connector 478"/>
              <p:cNvCxnSpPr>
                <a:stCxn id="4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0" name="Rectangle 4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481" name="Collate 4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49" name="Group 448"/>
            <p:cNvGrpSpPr/>
            <p:nvPr/>
          </p:nvGrpSpPr>
          <p:grpSpPr>
            <a:xfrm>
              <a:off x="3563888" y="1946453"/>
              <a:ext cx="3312368" cy="2339980"/>
              <a:chOff x="4697874" y="1295046"/>
              <a:chExt cx="3312368" cy="2339980"/>
            </a:xfrm>
          </p:grpSpPr>
          <p:grpSp>
            <p:nvGrpSpPr>
              <p:cNvPr id="450" name="Group 449"/>
              <p:cNvGrpSpPr/>
              <p:nvPr/>
            </p:nvGrpSpPr>
            <p:grpSpPr>
              <a:xfrm>
                <a:off x="5922010" y="1356685"/>
                <a:ext cx="2088232" cy="2249830"/>
                <a:chOff x="3059832" y="1347614"/>
                <a:chExt cx="2088232" cy="2249830"/>
              </a:xfrm>
            </p:grpSpPr>
            <p:cxnSp>
              <p:nvCxnSpPr>
                <p:cNvPr id="472" name="Straight Arrow Connector 471"/>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3" name="Rectangle 47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SOM/CWD</a:t>
                  </a:r>
                  <a:endParaRPr lang="en-US" sz="2000" baseline="-25000" dirty="0">
                    <a:solidFill>
                      <a:schemeClr val="tx1"/>
                    </a:solidFill>
                  </a:endParaRPr>
                </a:p>
              </p:txBody>
            </p:sp>
            <p:cxnSp>
              <p:nvCxnSpPr>
                <p:cNvPr id="474" name="Straight Arrow Connector 37"/>
                <p:cNvCxnSpPr>
                  <a:stCxn id="47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5" name="Rectangle 474"/>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h</a:t>
                  </a:r>
                </a:p>
              </p:txBody>
            </p:sp>
            <p:sp>
              <p:nvSpPr>
                <p:cNvPr id="476" name="Collate 475"/>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77" name="Straight Arrow Connector 37"/>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451" name="Group 450"/>
              <p:cNvGrpSpPr/>
              <p:nvPr/>
            </p:nvGrpSpPr>
            <p:grpSpPr>
              <a:xfrm>
                <a:off x="4697874" y="1295046"/>
                <a:ext cx="2520280" cy="2339980"/>
                <a:chOff x="6516216" y="123478"/>
                <a:chExt cx="2520280" cy="2339980"/>
              </a:xfrm>
            </p:grpSpPr>
            <p:grpSp>
              <p:nvGrpSpPr>
                <p:cNvPr id="452" name="Group 451"/>
                <p:cNvGrpSpPr/>
                <p:nvPr/>
              </p:nvGrpSpPr>
              <p:grpSpPr>
                <a:xfrm>
                  <a:off x="6516216" y="123478"/>
                  <a:ext cx="2520280" cy="2339980"/>
                  <a:chOff x="3491880" y="1275606"/>
                  <a:chExt cx="2520280" cy="2339980"/>
                </a:xfrm>
              </p:grpSpPr>
              <p:sp>
                <p:nvSpPr>
                  <p:cNvPr id="454" name="Rectangle 453"/>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455" name="Rectangle 454"/>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456" name="Rectangle 455"/>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457" name="Straight Arrow Connector 37"/>
                  <p:cNvCxnSpPr>
                    <a:endCxn id="456"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8" name="Straight Arrow Connector 37"/>
                  <p:cNvCxnSpPr>
                    <a:endCxn id="455"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9" name="Collate 458"/>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0" name="Collate 459"/>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1" name="Collate 460"/>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2" name="Rectangle 461"/>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463" name="Rectangle 462"/>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464" name="Rectangle 463"/>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cxnSp>
                <p:nvCxnSpPr>
                  <p:cNvPr id="465" name="Straight Arrow Connector 464"/>
                  <p:cNvCxnSpPr>
                    <a:stCxn id="454" idx="3"/>
                    <a:endCxn id="466"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66" name="Rectangle 465"/>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sp>
                <p:nvSpPr>
                  <p:cNvPr id="467" name="Collate 466"/>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8" name="Rectangle 467"/>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469" name="Elbow Connector 468"/>
                  <p:cNvCxnSpPr>
                    <a:stCxn id="455" idx="3"/>
                    <a:endCxn id="466"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70" name="Collate 469"/>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1" name="Rectangle 470"/>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53" name="Straight Arrow Connector 452"/>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grpSp>
        <p:nvGrpSpPr>
          <p:cNvPr id="482" name="Group 481"/>
          <p:cNvGrpSpPr/>
          <p:nvPr/>
        </p:nvGrpSpPr>
        <p:grpSpPr>
          <a:xfrm>
            <a:off x="1323392" y="947657"/>
            <a:ext cx="3500064" cy="1557664"/>
            <a:chOff x="395536" y="1491630"/>
            <a:chExt cx="3486143" cy="1534458"/>
          </a:xfrm>
        </p:grpSpPr>
        <p:grpSp>
          <p:nvGrpSpPr>
            <p:cNvPr id="483" name="Group 482"/>
            <p:cNvGrpSpPr/>
            <p:nvPr/>
          </p:nvGrpSpPr>
          <p:grpSpPr>
            <a:xfrm>
              <a:off x="395536" y="2063231"/>
              <a:ext cx="1778496" cy="557922"/>
              <a:chOff x="3995936" y="3723878"/>
              <a:chExt cx="1778496" cy="557922"/>
            </a:xfrm>
          </p:grpSpPr>
          <p:sp>
            <p:nvSpPr>
              <p:cNvPr id="490" name="Rectangle 489"/>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491" name="Straight Arrow Connector 490"/>
              <p:cNvCxnSpPr>
                <a:endCxn id="490"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2" name="Rectangle 491"/>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493" name="Collate 492"/>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84" name="Group 483"/>
            <p:cNvGrpSpPr/>
            <p:nvPr/>
          </p:nvGrpSpPr>
          <p:grpSpPr>
            <a:xfrm>
              <a:off x="1794463" y="1491630"/>
              <a:ext cx="2087216" cy="1534458"/>
              <a:chOff x="5889255" y="1053074"/>
              <a:chExt cx="2087216" cy="1534458"/>
            </a:xfrm>
          </p:grpSpPr>
          <p:cxnSp>
            <p:nvCxnSpPr>
              <p:cNvPr id="485" name="Elbow Connector 484"/>
              <p:cNvCxnSpPr>
                <a:stCxn id="490"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6" name="Elbow Connector 485"/>
              <p:cNvCxnSpPr>
                <a:stCxn id="490" idx="3"/>
                <a:endCxn id="487"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7" name="Rectangle 486"/>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488" name="Rectangle 487"/>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489" name="Rectangle 488"/>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nvGrpSpPr>
          <p:cNvPr id="494" name="Group 493"/>
          <p:cNvGrpSpPr/>
          <p:nvPr/>
        </p:nvGrpSpPr>
        <p:grpSpPr>
          <a:xfrm>
            <a:off x="541707" y="563928"/>
            <a:ext cx="5738486" cy="3129458"/>
            <a:chOff x="368505" y="1203598"/>
            <a:chExt cx="5715663" cy="3082835"/>
          </a:xfrm>
        </p:grpSpPr>
        <p:grpSp>
          <p:nvGrpSpPr>
            <p:cNvPr id="495" name="Group 494"/>
            <p:cNvGrpSpPr/>
            <p:nvPr/>
          </p:nvGrpSpPr>
          <p:grpSpPr>
            <a:xfrm>
              <a:off x="368505" y="1203598"/>
              <a:ext cx="770384" cy="1418456"/>
              <a:chOff x="683568" y="1203598"/>
              <a:chExt cx="770384" cy="1418456"/>
            </a:xfrm>
          </p:grpSpPr>
          <p:sp>
            <p:nvSpPr>
              <p:cNvPr id="517" name="Rectangle 516"/>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endParaRPr lang="en-US" sz="2000" dirty="0">
                  <a:solidFill>
                    <a:schemeClr val="tx1"/>
                  </a:solidFill>
                </a:endParaRPr>
              </a:p>
            </p:txBody>
          </p:sp>
          <p:cxnSp>
            <p:nvCxnSpPr>
              <p:cNvPr id="518" name="Straight Arrow Connector 517"/>
              <p:cNvCxnSpPr>
                <a:stCxn id="517"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9" name="Rectangle 518"/>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endParaRPr lang="en-US" sz="2000" baseline="-25000" dirty="0">
                  <a:solidFill>
                    <a:schemeClr val="tx1"/>
                  </a:solidFill>
                </a:endParaRPr>
              </a:p>
            </p:txBody>
          </p:sp>
          <p:sp>
            <p:nvSpPr>
              <p:cNvPr id="520" name="Collate 51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6" name="Group 495"/>
            <p:cNvGrpSpPr/>
            <p:nvPr/>
          </p:nvGrpSpPr>
          <p:grpSpPr>
            <a:xfrm>
              <a:off x="3563888" y="1946453"/>
              <a:ext cx="2520280" cy="2339980"/>
              <a:chOff x="6516216" y="123478"/>
              <a:chExt cx="2520280" cy="2339980"/>
            </a:xfrm>
          </p:grpSpPr>
          <p:grpSp>
            <p:nvGrpSpPr>
              <p:cNvPr id="497" name="Group 496"/>
              <p:cNvGrpSpPr/>
              <p:nvPr/>
            </p:nvGrpSpPr>
            <p:grpSpPr>
              <a:xfrm>
                <a:off x="6516216" y="123478"/>
                <a:ext cx="2520280" cy="2339980"/>
                <a:chOff x="3491880" y="1275606"/>
                <a:chExt cx="2520280" cy="2339980"/>
              </a:xfrm>
            </p:grpSpPr>
            <p:sp>
              <p:nvSpPr>
                <p:cNvPr id="499" name="Rectangle 498"/>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endParaRPr lang="en-US" sz="2000" baseline="-25000" dirty="0">
                    <a:solidFill>
                      <a:schemeClr val="tx1"/>
                    </a:solidFill>
                  </a:endParaRPr>
                </a:p>
              </p:txBody>
            </p:sp>
            <p:sp>
              <p:nvSpPr>
                <p:cNvPr id="500" name="Rectangle 499"/>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01" name="Rectangle 500"/>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502" name="Straight Arrow Connector 37"/>
                <p:cNvCxnSpPr>
                  <a:endCxn id="501"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3" name="Straight Arrow Connector 37"/>
                <p:cNvCxnSpPr>
                  <a:endCxn id="500"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04" name="Collate 503"/>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5" name="Collate 504"/>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6" name="Collate 505"/>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7" name="Rectangle 506"/>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508" name="Rectangle 507"/>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509" name="Rectangle 508"/>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endParaRPr lang="en-US" sz="1400" baseline="-25000" dirty="0">
                    <a:solidFill>
                      <a:schemeClr val="tx1"/>
                    </a:solidFill>
                  </a:endParaRPr>
                </a:p>
              </p:txBody>
            </p:sp>
            <p:cxnSp>
              <p:nvCxnSpPr>
                <p:cNvPr id="510" name="Straight Arrow Connector 509"/>
                <p:cNvCxnSpPr>
                  <a:stCxn id="499" idx="3"/>
                  <a:endCxn id="511"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1" name="Rectangle 510"/>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endParaRPr lang="en-US" sz="2000" baseline="-25000" dirty="0">
                    <a:solidFill>
                      <a:schemeClr val="tx1"/>
                    </a:solidFill>
                  </a:endParaRPr>
                </a:p>
              </p:txBody>
            </p:sp>
            <p:sp>
              <p:nvSpPr>
                <p:cNvPr id="512" name="Collate 511"/>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3" name="Rectangle 512"/>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514" name="Elbow Connector 513"/>
                <p:cNvCxnSpPr>
                  <a:stCxn id="500" idx="3"/>
                  <a:endCxn id="511"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15" name="Collate 514"/>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6" name="Rectangle 515"/>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98" name="Straight Arrow Connector 497"/>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4807143" y="710122"/>
            <a:ext cx="4265437" cy="1439908"/>
            <a:chOff x="3491880" y="2931790"/>
            <a:chExt cx="5112568" cy="1922512"/>
          </a:xfrm>
        </p:grpSpPr>
        <p:cxnSp>
          <p:nvCxnSpPr>
            <p:cNvPr id="148" name="Straight Arrow Connector 147"/>
            <p:cNvCxnSpPr>
              <a:stCxn id="152" idx="3"/>
              <a:endCxn id="1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57" idx="6"/>
              <a:endCxn id="153"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151" name="Rectangle 150"/>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152" name="Rectangle 151"/>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endParaRPr lang="en-US" sz="1200" dirty="0">
                <a:solidFill>
                  <a:schemeClr val="tx1"/>
                </a:solidFill>
              </a:endParaRPr>
            </a:p>
          </p:txBody>
        </p:sp>
        <p:sp>
          <p:nvSpPr>
            <p:cNvPr id="153" name="Rectangle 152"/>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154" name="Group 153"/>
            <p:cNvGrpSpPr/>
            <p:nvPr/>
          </p:nvGrpSpPr>
          <p:grpSpPr>
            <a:xfrm>
              <a:off x="5508104" y="3402859"/>
              <a:ext cx="1152128" cy="567063"/>
              <a:chOff x="936104" y="144015"/>
              <a:chExt cx="693081" cy="567063"/>
            </a:xfrm>
          </p:grpSpPr>
          <p:sp>
            <p:nvSpPr>
              <p:cNvPr id="157" name="Oval 1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155" name="Rectangle 1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156" name="Curved Connector 155"/>
            <p:cNvCxnSpPr>
              <a:stCxn id="152" idx="2"/>
              <a:endCxn id="153"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506705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4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8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Model Equations</a:t>
            </a:r>
            <a:endParaRPr lang="en-US" sz="2400" b="1" dirty="0">
              <a:latin typeface="Trebuchet MS" pitchFamily="34" charset="0"/>
            </a:endParaRPr>
          </a:p>
        </p:txBody>
      </p:sp>
      <p:sp>
        <p:nvSpPr>
          <p:cNvPr id="6" name="Rectangle 5"/>
          <p:cNvSpPr/>
          <p:nvPr/>
        </p:nvSpPr>
        <p:spPr>
          <a:xfrm>
            <a:off x="4734848" y="1402527"/>
            <a:ext cx="3698808" cy="1343454"/>
          </a:xfrm>
          <a:prstGeom prst="rect">
            <a:avLst/>
          </a:prstGeom>
        </p:spPr>
        <p:txBody>
          <a:bodyPr wrap="none" lIns="92172" tIns="46086" rIns="92172" bIns="46086">
            <a:spAutoFit/>
          </a:bodyPr>
          <a:lstStyle/>
          <a:p>
            <a:r>
              <a:rPr lang="en-AU" sz="2000" dirty="0"/>
              <a:t>From </a:t>
            </a:r>
            <a:r>
              <a:rPr lang="en-AU" sz="2000" dirty="0" err="1"/>
              <a:t>Duan's</a:t>
            </a:r>
            <a:r>
              <a:rPr lang="en-AU" sz="2000" dirty="0"/>
              <a:t> experiment:</a:t>
            </a:r>
          </a:p>
          <a:p>
            <a:r>
              <a:rPr lang="en-AU" sz="2000" dirty="0"/>
              <a:t>75% of </a:t>
            </a:r>
            <a:r>
              <a:rPr lang="en-AU" sz="2000" dirty="0"/>
              <a:t>total storage </a:t>
            </a:r>
            <a:r>
              <a:rPr lang="en-AU" sz="2000" dirty="0"/>
              <a:t>goes to leaf </a:t>
            </a:r>
            <a:endParaRPr lang="en-AU" sz="2000" dirty="0"/>
          </a:p>
          <a:p>
            <a:r>
              <a:rPr lang="en-AU" sz="2000" dirty="0"/>
              <a:t>16</a:t>
            </a:r>
            <a:r>
              <a:rPr lang="en-AU" sz="2000" dirty="0"/>
              <a:t>% of </a:t>
            </a:r>
            <a:r>
              <a:rPr lang="en-AU" sz="2000" dirty="0"/>
              <a:t>total storage </a:t>
            </a:r>
            <a:r>
              <a:rPr lang="en-AU" sz="2000" dirty="0"/>
              <a:t>goes to stem </a:t>
            </a:r>
            <a:endParaRPr lang="en-AU" sz="2000" dirty="0"/>
          </a:p>
          <a:p>
            <a:r>
              <a:rPr lang="en-AU" sz="2000" dirty="0"/>
              <a:t>9</a:t>
            </a:r>
            <a:r>
              <a:rPr lang="en-AU" sz="2000" dirty="0"/>
              <a:t>% of </a:t>
            </a:r>
            <a:r>
              <a:rPr lang="en-AU" sz="2000" dirty="0"/>
              <a:t>total storage </a:t>
            </a:r>
            <a:r>
              <a:rPr lang="en-AU" sz="2000" dirty="0"/>
              <a:t>goes to </a:t>
            </a:r>
            <a:r>
              <a:rPr lang="en-AU" sz="2000" dirty="0"/>
              <a:t>root</a:t>
            </a:r>
            <a:endParaRPr lang="en-AU" sz="2000" dirty="0"/>
          </a:p>
        </p:txBody>
      </p:sp>
      <p:sp>
        <p:nvSpPr>
          <p:cNvPr id="8" name="Rectangle 7"/>
          <p:cNvSpPr/>
          <p:nvPr/>
        </p:nvSpPr>
        <p:spPr>
          <a:xfrm>
            <a:off x="469411" y="490830"/>
            <a:ext cx="8458578" cy="718592"/>
          </a:xfrm>
          <a:prstGeom prst="rect">
            <a:avLst/>
          </a:prstGeom>
        </p:spPr>
        <p:txBody>
          <a:bodyPr wrap="square" lIns="92172" tIns="46086" rIns="92172" bIns="46086">
            <a:spAutoFit/>
          </a:bodyPr>
          <a:lstStyle/>
          <a:p>
            <a:r>
              <a:rPr lang="en-AU" sz="2000" dirty="0" err="1"/>
              <a:t>C</a:t>
            </a:r>
            <a:r>
              <a:rPr lang="en-AU" sz="2000" baseline="-25000" dirty="0" err="1"/>
              <a:t>storage</a:t>
            </a:r>
            <a:r>
              <a:rPr lang="en-AU" sz="2000" dirty="0"/>
              <a:t>[</a:t>
            </a:r>
            <a:r>
              <a:rPr lang="en-AU" sz="2000" dirty="0" err="1"/>
              <a:t>i</a:t>
            </a:r>
            <a:r>
              <a:rPr lang="en-AU" sz="2000" dirty="0"/>
              <a:t>] = </a:t>
            </a:r>
            <a:r>
              <a:rPr lang="en-AU" sz="2000" dirty="0" err="1"/>
              <a:t>C</a:t>
            </a:r>
            <a:r>
              <a:rPr lang="en-AU" sz="2000" baseline="-25000" dirty="0" err="1"/>
              <a:t>storage</a:t>
            </a:r>
            <a:r>
              <a:rPr lang="en-AU" sz="2000" dirty="0"/>
              <a:t>[i-1] + GPP[i-1] - R</a:t>
            </a:r>
            <a:r>
              <a:rPr lang="en-AU" sz="2000" baseline="-25000" dirty="0"/>
              <a:t>d</a:t>
            </a:r>
            <a:r>
              <a:rPr lang="en-AU" sz="2000" dirty="0"/>
              <a:t>[i-1</a:t>
            </a:r>
            <a:r>
              <a:rPr lang="en-AU" sz="2000" dirty="0"/>
              <a:t>] * (</a:t>
            </a:r>
            <a:r>
              <a:rPr lang="en-AU" sz="2000" dirty="0" err="1"/>
              <a:t>M</a:t>
            </a:r>
            <a:r>
              <a:rPr lang="en-AU" sz="2000" baseline="-25000" dirty="0" err="1"/>
              <a:t>leaf</a:t>
            </a:r>
            <a:r>
              <a:rPr lang="en-AU" sz="2000" dirty="0"/>
              <a:t>[i-1] + </a:t>
            </a:r>
            <a:r>
              <a:rPr lang="en-AU" sz="2000" dirty="0" err="1"/>
              <a:t>M</a:t>
            </a:r>
            <a:r>
              <a:rPr lang="en-AU" sz="2000" baseline="-25000" dirty="0" err="1"/>
              <a:t>root</a:t>
            </a:r>
            <a:r>
              <a:rPr lang="en-AU" sz="2000" dirty="0"/>
              <a:t>[i-1] + </a:t>
            </a:r>
            <a:r>
              <a:rPr lang="en-AU" sz="2000" dirty="0" err="1"/>
              <a:t>M</a:t>
            </a:r>
            <a:r>
              <a:rPr lang="en-AU" sz="2000" baseline="-25000" dirty="0" err="1"/>
              <a:t>stem</a:t>
            </a:r>
            <a:r>
              <a:rPr lang="en-AU" sz="2000" dirty="0"/>
              <a:t>[i-1]</a:t>
            </a:r>
            <a:r>
              <a:rPr lang="en-AU" sz="2000" dirty="0"/>
              <a:t>)</a:t>
            </a:r>
          </a:p>
          <a:p>
            <a:r>
              <a:rPr lang="en-AU" sz="2000" dirty="0"/>
              <a:t> </a:t>
            </a:r>
            <a:r>
              <a:rPr lang="en-AU" sz="2000" dirty="0"/>
              <a:t>- k[i-1</a:t>
            </a:r>
            <a:r>
              <a:rPr lang="en-AU" sz="2000" dirty="0"/>
              <a:t>] * </a:t>
            </a:r>
            <a:r>
              <a:rPr lang="en-AU" sz="2000" dirty="0" err="1"/>
              <a:t>C</a:t>
            </a:r>
            <a:r>
              <a:rPr lang="en-AU" sz="2000" baseline="-25000" dirty="0" err="1"/>
              <a:t>storage</a:t>
            </a:r>
            <a:r>
              <a:rPr lang="en-AU" sz="2000" dirty="0"/>
              <a:t>[i-1]</a:t>
            </a:r>
          </a:p>
        </p:txBody>
      </p:sp>
      <p:sp>
        <p:nvSpPr>
          <p:cNvPr id="9" name="Rectangle 8"/>
          <p:cNvSpPr/>
          <p:nvPr/>
        </p:nvSpPr>
        <p:spPr>
          <a:xfrm>
            <a:off x="469411" y="1506524"/>
            <a:ext cx="2891821" cy="1031023"/>
          </a:xfrm>
          <a:prstGeom prst="rect">
            <a:avLst/>
          </a:prstGeom>
        </p:spPr>
        <p:txBody>
          <a:bodyPr wrap="square" lIns="92172" tIns="46086" rIns="92172" bIns="46086">
            <a:spAutoFit/>
          </a:bodyPr>
          <a:lstStyle/>
          <a:p>
            <a:r>
              <a:rPr lang="en-AU" sz="2000" dirty="0" err="1"/>
              <a:t>S</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0.75 </a:t>
            </a:r>
            <a:endParaRPr lang="en-AU" sz="2000" dirty="0"/>
          </a:p>
          <a:p>
            <a:r>
              <a:rPr lang="en-AU" sz="2000" dirty="0" err="1"/>
              <a:t>S</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0.16 </a:t>
            </a:r>
            <a:endParaRPr lang="en-AU" sz="2000" dirty="0"/>
          </a:p>
          <a:p>
            <a:r>
              <a:rPr lang="en-AU" sz="2000" dirty="0" err="1"/>
              <a:t>S</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0.09</a:t>
            </a:r>
            <a:endParaRPr lang="en-US" sz="2000" dirty="0"/>
          </a:p>
        </p:txBody>
      </p:sp>
      <p:sp>
        <p:nvSpPr>
          <p:cNvPr id="10" name="Rectangle 9"/>
          <p:cNvSpPr/>
          <p:nvPr/>
        </p:nvSpPr>
        <p:spPr>
          <a:xfrm>
            <a:off x="469411" y="2895368"/>
            <a:ext cx="8169396" cy="1031023"/>
          </a:xfrm>
          <a:prstGeom prst="rect">
            <a:avLst/>
          </a:prstGeom>
        </p:spPr>
        <p:txBody>
          <a:bodyPr wrap="square" lIns="92172" tIns="46086" rIns="92172" bIns="46086">
            <a:spAutoFit/>
          </a:bodyPr>
          <a:lstStyle/>
          <a:p>
            <a:r>
              <a:rPr lang="en-AU" sz="2000" dirty="0" err="1"/>
              <a:t>C</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[i-1] + k[i-1</a:t>
            </a:r>
            <a:r>
              <a:rPr lang="en-AU" sz="2000" dirty="0"/>
              <a:t>] * </a:t>
            </a:r>
            <a:r>
              <a:rPr lang="en-AU" sz="2000" dirty="0" err="1"/>
              <a:t>C</a:t>
            </a:r>
            <a:r>
              <a:rPr lang="en-AU" sz="2000" baseline="-25000" dirty="0" err="1"/>
              <a:t>storage</a:t>
            </a:r>
            <a:r>
              <a:rPr lang="en-AU" sz="2000" dirty="0"/>
              <a:t>[i-1</a:t>
            </a:r>
            <a:r>
              <a:rPr lang="en-AU" sz="2000" dirty="0"/>
              <a:t>] * </a:t>
            </a:r>
            <a:r>
              <a:rPr lang="en-AU" sz="2000" dirty="0" err="1"/>
              <a:t>a</a:t>
            </a:r>
            <a:r>
              <a:rPr lang="en-AU" sz="2000" baseline="-25000" dirty="0" err="1"/>
              <a:t>f</a:t>
            </a:r>
            <a:r>
              <a:rPr lang="en-AU" sz="2000" dirty="0"/>
              <a:t>[i-1</a:t>
            </a:r>
            <a:r>
              <a:rPr lang="en-AU" sz="2000" dirty="0"/>
              <a:t>] * (</a:t>
            </a:r>
            <a:r>
              <a:rPr lang="en-AU" sz="2000" dirty="0"/>
              <a:t>1-Y) - </a:t>
            </a:r>
            <a:r>
              <a:rPr lang="en-AU" sz="2000" dirty="0" err="1"/>
              <a:t>s</a:t>
            </a:r>
            <a:r>
              <a:rPr lang="en-AU" sz="2000" baseline="-25000" dirty="0" err="1"/>
              <a:t>f</a:t>
            </a:r>
            <a:r>
              <a:rPr lang="en-AU" sz="2000" dirty="0"/>
              <a:t>[i-1</a:t>
            </a:r>
            <a:r>
              <a:rPr lang="en-AU" sz="2000" dirty="0"/>
              <a:t>] * </a:t>
            </a:r>
            <a:r>
              <a:rPr lang="en-AU" sz="2000" dirty="0" err="1"/>
              <a:t>C</a:t>
            </a:r>
            <a:r>
              <a:rPr lang="en-AU" sz="2000" baseline="-25000" dirty="0" err="1"/>
              <a:t>leaf</a:t>
            </a:r>
            <a:r>
              <a:rPr lang="en-AU" sz="2000" dirty="0"/>
              <a:t>[i-1]</a:t>
            </a:r>
          </a:p>
          <a:p>
            <a:r>
              <a:rPr lang="en-AU" sz="2000" dirty="0" err="1"/>
              <a:t>C</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[i-1] + k[i-1</a:t>
            </a:r>
            <a:r>
              <a:rPr lang="en-AU" sz="2000" dirty="0"/>
              <a:t>] * </a:t>
            </a:r>
            <a:r>
              <a:rPr lang="en-AU" sz="2000" dirty="0" err="1"/>
              <a:t>C</a:t>
            </a:r>
            <a:r>
              <a:rPr lang="en-AU" sz="2000" baseline="-25000" dirty="0" err="1"/>
              <a:t>storage</a:t>
            </a:r>
            <a:r>
              <a:rPr lang="en-AU" sz="2000" dirty="0"/>
              <a:t>[i-1</a:t>
            </a:r>
            <a:r>
              <a:rPr lang="en-AU" sz="2000" dirty="0"/>
              <a:t>] * a</a:t>
            </a:r>
            <a:r>
              <a:rPr lang="en-AU" sz="2000" baseline="-25000" dirty="0"/>
              <a:t>s</a:t>
            </a:r>
            <a:r>
              <a:rPr lang="en-AU" sz="2000" dirty="0"/>
              <a:t>[i-1</a:t>
            </a:r>
            <a:r>
              <a:rPr lang="en-AU" sz="2000" dirty="0"/>
              <a:t>] * (</a:t>
            </a:r>
            <a:r>
              <a:rPr lang="en-AU" sz="2000" dirty="0"/>
              <a:t>1-Y)</a:t>
            </a:r>
          </a:p>
          <a:p>
            <a:r>
              <a:rPr lang="en-AU" sz="2000" dirty="0" err="1"/>
              <a:t>C</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[i-1] + k[i-1</a:t>
            </a:r>
            <a:r>
              <a:rPr lang="en-AU" sz="2000" dirty="0"/>
              <a:t>] * </a:t>
            </a:r>
            <a:r>
              <a:rPr lang="en-AU" sz="2000" dirty="0" err="1"/>
              <a:t>C</a:t>
            </a:r>
            <a:r>
              <a:rPr lang="en-AU" sz="2000" baseline="-25000" dirty="0" err="1"/>
              <a:t>storage</a:t>
            </a:r>
            <a:r>
              <a:rPr lang="en-AU" sz="2000" dirty="0"/>
              <a:t>[i-1</a:t>
            </a:r>
            <a:r>
              <a:rPr lang="en-AU" sz="2000" dirty="0"/>
              <a:t>] * (</a:t>
            </a:r>
            <a:r>
              <a:rPr lang="en-AU" sz="2000" dirty="0"/>
              <a:t>1-a</a:t>
            </a:r>
            <a:r>
              <a:rPr lang="en-AU" sz="2000" baseline="-25000" dirty="0"/>
              <a:t>f</a:t>
            </a:r>
            <a:r>
              <a:rPr lang="en-AU" sz="2000" dirty="0"/>
              <a:t>[i-1]-a</a:t>
            </a:r>
            <a:r>
              <a:rPr lang="en-AU" sz="2000" baseline="-25000" dirty="0"/>
              <a:t>s</a:t>
            </a:r>
            <a:r>
              <a:rPr lang="en-AU" sz="2000" dirty="0"/>
              <a:t>[i-1]</a:t>
            </a:r>
            <a:r>
              <a:rPr lang="en-AU" sz="2000" dirty="0"/>
              <a:t>) * (</a:t>
            </a:r>
            <a:r>
              <a:rPr lang="en-AU" sz="2000" dirty="0"/>
              <a:t>1-Y)</a:t>
            </a:r>
          </a:p>
        </p:txBody>
      </p:sp>
      <p:sp>
        <p:nvSpPr>
          <p:cNvPr id="11" name="Rectangle 10"/>
          <p:cNvSpPr/>
          <p:nvPr/>
        </p:nvSpPr>
        <p:spPr>
          <a:xfrm>
            <a:off x="469411" y="4145682"/>
            <a:ext cx="4590257" cy="1031023"/>
          </a:xfrm>
          <a:prstGeom prst="rect">
            <a:avLst/>
          </a:prstGeom>
        </p:spPr>
        <p:txBody>
          <a:bodyPr lIns="92172" tIns="46086" rIns="92172" bIns="46086">
            <a:spAutoFit/>
          </a:bodyPr>
          <a:lstStyle/>
          <a:p>
            <a:r>
              <a:rPr lang="en-AU" sz="2000" dirty="0" err="1"/>
              <a:t>M</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a:t>
            </a:r>
            <a:r>
              <a:rPr lang="en-AU" sz="2000" dirty="0" err="1"/>
              <a:t>i</a:t>
            </a:r>
            <a:r>
              <a:rPr lang="en-AU" sz="2000" dirty="0"/>
              <a:t>] + </a:t>
            </a:r>
            <a:r>
              <a:rPr lang="en-AU" sz="2000" dirty="0" err="1"/>
              <a:t>S</a:t>
            </a:r>
            <a:r>
              <a:rPr lang="en-AU" sz="2000" baseline="-25000" dirty="0" err="1"/>
              <a:t>leaf</a:t>
            </a:r>
            <a:r>
              <a:rPr lang="en-AU" sz="2000" dirty="0"/>
              <a:t>[</a:t>
            </a:r>
            <a:r>
              <a:rPr lang="en-AU" sz="2000" dirty="0" err="1"/>
              <a:t>i</a:t>
            </a:r>
            <a:r>
              <a:rPr lang="en-AU" sz="2000" dirty="0"/>
              <a:t>]</a:t>
            </a:r>
          </a:p>
          <a:p>
            <a:r>
              <a:rPr lang="en-AU" sz="2000" dirty="0" err="1"/>
              <a:t>M</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a:t>
            </a:r>
            <a:r>
              <a:rPr lang="en-AU" sz="2000" dirty="0" err="1"/>
              <a:t>i</a:t>
            </a:r>
            <a:r>
              <a:rPr lang="en-AU" sz="2000" dirty="0"/>
              <a:t>] + </a:t>
            </a:r>
            <a:r>
              <a:rPr lang="en-AU" sz="2000" dirty="0" err="1"/>
              <a:t>S</a:t>
            </a:r>
            <a:r>
              <a:rPr lang="en-AU" sz="2000" baseline="-25000" dirty="0" err="1"/>
              <a:t>stem</a:t>
            </a:r>
            <a:r>
              <a:rPr lang="en-AU" sz="2000" dirty="0"/>
              <a:t>[</a:t>
            </a:r>
            <a:r>
              <a:rPr lang="en-AU" sz="2000" dirty="0" err="1"/>
              <a:t>i</a:t>
            </a:r>
            <a:r>
              <a:rPr lang="en-AU" sz="2000" dirty="0"/>
              <a:t>]</a:t>
            </a:r>
          </a:p>
          <a:p>
            <a:r>
              <a:rPr lang="en-AU" sz="2000" dirty="0" err="1"/>
              <a:t>M</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a:t>
            </a:r>
            <a:r>
              <a:rPr lang="en-AU" sz="2000" dirty="0" err="1"/>
              <a:t>i</a:t>
            </a:r>
            <a:r>
              <a:rPr lang="en-AU" sz="2000" dirty="0"/>
              <a:t>] + </a:t>
            </a:r>
            <a:r>
              <a:rPr lang="en-AU" sz="2000" dirty="0" err="1"/>
              <a:t>S</a:t>
            </a:r>
            <a:r>
              <a:rPr lang="en-AU" sz="2000" baseline="-25000" dirty="0" err="1"/>
              <a:t>root</a:t>
            </a:r>
            <a:r>
              <a:rPr lang="en-AU" sz="2000" dirty="0"/>
              <a:t>[</a:t>
            </a:r>
            <a:r>
              <a:rPr lang="en-AU" sz="2000" dirty="0" err="1"/>
              <a:t>i</a:t>
            </a:r>
            <a:r>
              <a:rPr lang="en-AU" sz="2000" dirty="0"/>
              <a:t>]</a:t>
            </a:r>
          </a:p>
        </p:txBody>
      </p:sp>
    </p:spTree>
    <p:extLst>
      <p:ext uri="{BB962C8B-B14F-4D97-AF65-F5344CB8AC3E}">
        <p14:creationId xmlns:p14="http://schemas.microsoft.com/office/powerpoint/2010/main" val="362474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sp>
        <p:nvSpPr>
          <p:cNvPr id="8" name="Rectangle 7"/>
          <p:cNvSpPr/>
          <p:nvPr/>
        </p:nvSpPr>
        <p:spPr>
          <a:xfrm>
            <a:off x="306217" y="846883"/>
            <a:ext cx="3922562" cy="374918"/>
          </a:xfrm>
          <a:prstGeom prst="rect">
            <a:avLst/>
          </a:prstGeom>
        </p:spPr>
        <p:txBody>
          <a:bodyPr wrap="square" lIns="92172" tIns="46086" rIns="92172" bIns="46086">
            <a:spAutoFit/>
          </a:bodyPr>
          <a:lstStyle/>
          <a:p>
            <a:r>
              <a:rPr lang="en-AU" dirty="0" smtClean="0"/>
              <a:t>Daily GPP: </a:t>
            </a:r>
            <a:r>
              <a:rPr lang="en-US" dirty="0" smtClean="0"/>
              <a:t>		</a:t>
            </a:r>
          </a:p>
        </p:txBody>
      </p:sp>
      <p:graphicFrame>
        <p:nvGraphicFramePr>
          <p:cNvPr id="3" name="Object 2"/>
          <p:cNvGraphicFramePr>
            <a:graphicFrameLocks noChangeAspect="1"/>
          </p:cNvGraphicFramePr>
          <p:nvPr>
            <p:extLst>
              <p:ext uri="{D42A27DB-BD31-4B8C-83A1-F6EECF244321}">
                <p14:modId xmlns:p14="http://schemas.microsoft.com/office/powerpoint/2010/main" val="1069525471"/>
              </p:ext>
            </p:extLst>
          </p:nvPr>
        </p:nvGraphicFramePr>
        <p:xfrm>
          <a:off x="2059913" y="1112192"/>
          <a:ext cx="2066572" cy="328900"/>
        </p:xfrm>
        <a:graphic>
          <a:graphicData uri="http://schemas.openxmlformats.org/presentationml/2006/ole">
            <mc:AlternateContent xmlns:mc="http://schemas.openxmlformats.org/markup-compatibility/2006">
              <mc:Choice xmlns:v="urn:schemas-microsoft-com:vml" Requires="v">
                <p:oleObj spid="_x0000_s1347" name="Equation" r:id="rId4" imgW="1371600" imgH="215900" progId="Equation.3">
                  <p:embed/>
                </p:oleObj>
              </mc:Choice>
              <mc:Fallback>
                <p:oleObj name="Equation" r:id="rId4" imgW="1371600" imgH="215900" progId="Equation.3">
                  <p:embed/>
                  <p:pic>
                    <p:nvPicPr>
                      <p:cNvPr id="0" name=""/>
                      <p:cNvPicPr/>
                      <p:nvPr/>
                    </p:nvPicPr>
                    <p:blipFill>
                      <a:blip r:embed="rId5"/>
                      <a:stretch>
                        <a:fillRect/>
                      </a:stretch>
                    </p:blipFill>
                    <p:spPr>
                      <a:xfrm>
                        <a:off x="2059913" y="1112192"/>
                        <a:ext cx="2066572" cy="328900"/>
                      </a:xfrm>
                      <a:prstGeom prst="rect">
                        <a:avLst/>
                      </a:prstGeom>
                    </p:spPr>
                  </p:pic>
                </p:oleObj>
              </mc:Fallback>
            </mc:AlternateContent>
          </a:graphicData>
        </a:graphic>
      </p:graphicFrame>
      <p:sp>
        <p:nvSpPr>
          <p:cNvPr id="6" name="Rectangle 5"/>
          <p:cNvSpPr/>
          <p:nvPr/>
        </p:nvSpPr>
        <p:spPr>
          <a:xfrm>
            <a:off x="25385" y="1952771"/>
            <a:ext cx="4482323" cy="1218482"/>
          </a:xfrm>
          <a:prstGeom prst="rect">
            <a:avLst/>
          </a:prstGeom>
        </p:spPr>
        <p:txBody>
          <a:bodyPr wrap="square" lIns="92172" tIns="46086" rIns="92172" bIns="46086">
            <a:spAutoFit/>
          </a:bodyPr>
          <a:lstStyle/>
          <a:p>
            <a:r>
              <a:rPr lang="en-AU" dirty="0" err="1" smtClean="0"/>
              <a:t>Cday</a:t>
            </a:r>
            <a:r>
              <a:rPr lang="en-AU" dirty="0"/>
              <a:t>(t</a:t>
            </a:r>
            <a:r>
              <a:rPr lang="en-AU" dirty="0" smtClean="0"/>
              <a:t>) = modelled daily gross C gain using coupled </a:t>
            </a:r>
            <a:r>
              <a:rPr lang="en-US" dirty="0" smtClean="0"/>
              <a:t>photosynthesis </a:t>
            </a:r>
            <a:r>
              <a:rPr lang="en-US" dirty="0"/>
              <a:t>- </a:t>
            </a:r>
            <a:r>
              <a:rPr lang="en-US" dirty="0" err="1"/>
              <a:t>stomatal</a:t>
            </a:r>
            <a:r>
              <a:rPr lang="en-US" dirty="0"/>
              <a:t> </a:t>
            </a:r>
            <a:r>
              <a:rPr lang="en-US" dirty="0" smtClean="0"/>
              <a:t>conductance </a:t>
            </a:r>
            <a:r>
              <a:rPr lang="en-US" dirty="0"/>
              <a:t>model </a:t>
            </a:r>
            <a:r>
              <a:rPr lang="en-US" dirty="0" smtClean="0"/>
              <a:t>and fitting </a:t>
            </a:r>
            <a:r>
              <a:rPr lang="en-US" dirty="0"/>
              <a:t>with the '</a:t>
            </a:r>
            <a:r>
              <a:rPr lang="en-US" dirty="0" err="1"/>
              <a:t>plantecophys</a:t>
            </a:r>
            <a:r>
              <a:rPr lang="en-US" dirty="0"/>
              <a:t>' </a:t>
            </a:r>
            <a:r>
              <a:rPr lang="en-US" dirty="0" smtClean="0"/>
              <a:t>package</a:t>
            </a:r>
            <a:r>
              <a:rPr lang="en-AU" dirty="0" smtClean="0"/>
              <a:t> </a:t>
            </a:r>
          </a:p>
        </p:txBody>
      </p:sp>
      <p:sp>
        <p:nvSpPr>
          <p:cNvPr id="7" name="Rectangle 6"/>
          <p:cNvSpPr/>
          <p:nvPr/>
        </p:nvSpPr>
        <p:spPr>
          <a:xfrm>
            <a:off x="15133" y="3195421"/>
            <a:ext cx="4428631" cy="656106"/>
          </a:xfrm>
          <a:prstGeom prst="rect">
            <a:avLst/>
          </a:prstGeom>
        </p:spPr>
        <p:txBody>
          <a:bodyPr wrap="square" lIns="92172" tIns="46086" rIns="92172" bIns="46086">
            <a:spAutoFit/>
          </a:bodyPr>
          <a:lstStyle/>
          <a:p>
            <a:r>
              <a:rPr lang="en-AU" dirty="0" err="1" smtClean="0"/>
              <a:t>σ</a:t>
            </a:r>
            <a:r>
              <a:rPr lang="en-AU" baseline="-25000" dirty="0" err="1" smtClean="0"/>
              <a:t>s</a:t>
            </a:r>
            <a:r>
              <a:rPr lang="en-AU" baseline="-25000" dirty="0" smtClean="0"/>
              <a:t> </a:t>
            </a:r>
            <a:r>
              <a:rPr lang="en-AU" dirty="0" smtClean="0"/>
              <a:t>= self shading factor which is a linear function of LA</a:t>
            </a:r>
          </a:p>
        </p:txBody>
      </p:sp>
      <p:graphicFrame>
        <p:nvGraphicFramePr>
          <p:cNvPr id="5" name="Object 4"/>
          <p:cNvGraphicFramePr>
            <a:graphicFrameLocks noChangeAspect="1"/>
          </p:cNvGraphicFramePr>
          <p:nvPr>
            <p:extLst>
              <p:ext uri="{D42A27DB-BD31-4B8C-83A1-F6EECF244321}">
                <p14:modId xmlns:p14="http://schemas.microsoft.com/office/powerpoint/2010/main" val="273449348"/>
              </p:ext>
            </p:extLst>
          </p:nvPr>
        </p:nvGraphicFramePr>
        <p:xfrm>
          <a:off x="2276799" y="1477677"/>
          <a:ext cx="1358580" cy="328900"/>
        </p:xfrm>
        <a:graphic>
          <a:graphicData uri="http://schemas.openxmlformats.org/presentationml/2006/ole">
            <mc:AlternateContent xmlns:mc="http://schemas.openxmlformats.org/markup-compatibility/2006">
              <mc:Choice xmlns:v="urn:schemas-microsoft-com:vml" Requires="v">
                <p:oleObj spid="_x0000_s1348" name="Equation" r:id="rId6" imgW="901700" imgH="215900" progId="Equation.3">
                  <p:embed/>
                </p:oleObj>
              </mc:Choice>
              <mc:Fallback>
                <p:oleObj name="Equation" r:id="rId6" imgW="901700" imgH="215900" progId="Equation.3">
                  <p:embed/>
                  <p:pic>
                    <p:nvPicPr>
                      <p:cNvPr id="0" name=""/>
                      <p:cNvPicPr/>
                      <p:nvPr/>
                    </p:nvPicPr>
                    <p:blipFill>
                      <a:blip r:embed="rId7"/>
                      <a:stretch>
                        <a:fillRect/>
                      </a:stretch>
                    </p:blipFill>
                    <p:spPr>
                      <a:xfrm>
                        <a:off x="2276799" y="1477677"/>
                        <a:ext cx="1358580" cy="328900"/>
                      </a:xfrm>
                      <a:prstGeom prst="rect">
                        <a:avLst/>
                      </a:prstGeom>
                    </p:spPr>
                  </p:pic>
                </p:oleObj>
              </mc:Fallback>
            </mc:AlternateContent>
          </a:graphicData>
        </a:graphic>
      </p:graphicFrame>
      <p:sp>
        <p:nvSpPr>
          <p:cNvPr id="9" name="Rectangle 8"/>
          <p:cNvSpPr/>
          <p:nvPr/>
        </p:nvSpPr>
        <p:spPr>
          <a:xfrm>
            <a:off x="0" y="3853293"/>
            <a:ext cx="4428631" cy="937294"/>
          </a:xfrm>
          <a:prstGeom prst="rect">
            <a:avLst/>
          </a:prstGeom>
        </p:spPr>
        <p:txBody>
          <a:bodyPr wrap="square" lIns="92172" tIns="46086" rIns="92172" bIns="46086">
            <a:spAutoFit/>
          </a:bodyPr>
          <a:lstStyle/>
          <a:p>
            <a:r>
              <a:rPr lang="en-AU" i="1" dirty="0" smtClean="0"/>
              <a:t>b</a:t>
            </a:r>
            <a:r>
              <a:rPr lang="en-AU" baseline="-25000" dirty="0" smtClean="0"/>
              <a:t> </a:t>
            </a:r>
            <a:r>
              <a:rPr lang="en-AU" dirty="0" smtClean="0"/>
              <a:t>and</a:t>
            </a:r>
            <a:r>
              <a:rPr lang="en-AU" baseline="-25000" dirty="0" smtClean="0"/>
              <a:t> </a:t>
            </a:r>
            <a:r>
              <a:rPr lang="en-AU" i="1" dirty="0" err="1" smtClean="0"/>
              <a:t>i</a:t>
            </a:r>
            <a:r>
              <a:rPr lang="en-AU" dirty="0" smtClean="0"/>
              <a:t> (intercept) were calculated using ‘</a:t>
            </a:r>
            <a:r>
              <a:rPr lang="en-AU" dirty="0" err="1" smtClean="0"/>
              <a:t>YplantQMC</a:t>
            </a:r>
            <a:r>
              <a:rPr lang="en-AU" dirty="0" smtClean="0"/>
              <a:t>’ package for individual treatment</a:t>
            </a:r>
          </a:p>
        </p:txBody>
      </p:sp>
      <p:sp>
        <p:nvSpPr>
          <p:cNvPr id="39" name="Rectangle 38"/>
          <p:cNvSpPr/>
          <p:nvPr/>
        </p:nvSpPr>
        <p:spPr>
          <a:xfrm>
            <a:off x="4517961" y="173348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2" name="Donut 41"/>
          <p:cNvSpPr/>
          <p:nvPr/>
        </p:nvSpPr>
        <p:spPr>
          <a:xfrm>
            <a:off x="4517961" y="144109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64" name="Group 63"/>
          <p:cNvGrpSpPr/>
          <p:nvPr/>
        </p:nvGrpSpPr>
        <p:grpSpPr>
          <a:xfrm>
            <a:off x="4662552" y="746845"/>
            <a:ext cx="4445665" cy="2930075"/>
            <a:chOff x="4716016" y="735718"/>
            <a:chExt cx="4427984" cy="2886422"/>
          </a:xfrm>
        </p:grpSpPr>
        <p:grpSp>
          <p:nvGrpSpPr>
            <p:cNvPr id="12" name="Group 11"/>
            <p:cNvGrpSpPr/>
            <p:nvPr/>
          </p:nvGrpSpPr>
          <p:grpSpPr>
            <a:xfrm>
              <a:off x="5328416" y="1588024"/>
              <a:ext cx="1406252" cy="507978"/>
              <a:chOff x="3995936" y="3723878"/>
              <a:chExt cx="1778496" cy="557922"/>
            </a:xfrm>
          </p:grpSpPr>
          <p:sp>
            <p:nvSpPr>
              <p:cNvPr id="35" name="Rectangle 3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36" name="Straight Arrow Connector 35"/>
              <p:cNvCxnSpPr>
                <a:stCxn id="31" idx="3"/>
                <a:endCxn id="3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38" name="Collate 3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 name="Group 12"/>
            <p:cNvGrpSpPr/>
            <p:nvPr/>
          </p:nvGrpSpPr>
          <p:grpSpPr>
            <a:xfrm>
              <a:off x="4716016" y="735718"/>
              <a:ext cx="609141" cy="1291479"/>
              <a:chOff x="683568" y="1203598"/>
              <a:chExt cx="770384" cy="1418456"/>
            </a:xfrm>
          </p:grpSpPr>
          <p:sp>
            <p:nvSpPr>
              <p:cNvPr id="31" name="Rectangle 3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endParaRPr lang="en-US" sz="1600" dirty="0">
                  <a:solidFill>
                    <a:schemeClr val="tx1"/>
                  </a:solidFill>
                </a:endParaRPr>
              </a:p>
            </p:txBody>
          </p:sp>
          <p:cxnSp>
            <p:nvCxnSpPr>
              <p:cNvPr id="32" name="Straight Arrow Connector 31"/>
              <p:cNvCxnSpPr>
                <a:stCxn id="3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endParaRPr lang="en-US" sz="1600" baseline="-25000" dirty="0">
                  <a:solidFill>
                    <a:schemeClr val="tx1"/>
                  </a:solidFill>
                </a:endParaRPr>
              </a:p>
            </p:txBody>
          </p:sp>
          <p:sp>
            <p:nvSpPr>
              <p:cNvPr id="34" name="Collate 3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63" name="Group 62"/>
            <p:cNvGrpSpPr/>
            <p:nvPr/>
          </p:nvGrpSpPr>
          <p:grpSpPr>
            <a:xfrm>
              <a:off x="6434544" y="1012547"/>
              <a:ext cx="2709456" cy="2609593"/>
              <a:chOff x="6434544" y="1012547"/>
              <a:chExt cx="2709456" cy="2609593"/>
            </a:xfrm>
          </p:grpSpPr>
          <p:grpSp>
            <p:nvGrpSpPr>
              <p:cNvPr id="14" name="Group 13"/>
              <p:cNvGrpSpPr/>
              <p:nvPr/>
            </p:nvGrpSpPr>
            <p:grpSpPr>
              <a:xfrm>
                <a:off x="7067017" y="1491630"/>
                <a:ext cx="2076983" cy="2130510"/>
                <a:chOff x="1134996" y="1275606"/>
                <a:chExt cx="2626774" cy="2339980"/>
              </a:xfrm>
            </p:grpSpPr>
            <p:sp>
              <p:nvSpPr>
                <p:cNvPr id="15" name="Rectangle 1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endParaRPr lang="en-US" sz="1600" baseline="-25000" dirty="0">
                    <a:solidFill>
                      <a:schemeClr val="tx1"/>
                    </a:solidFill>
                  </a:endParaRPr>
                </a:p>
              </p:txBody>
            </p:sp>
            <p:sp>
              <p:nvSpPr>
                <p:cNvPr id="16" name="Rectangle 1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7" name="Rectangle 1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8" name="Straight Arrow Connector 37"/>
                <p:cNvCxnSpPr>
                  <a:endCxn id="1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37"/>
                <p:cNvCxnSpPr>
                  <a:endCxn id="1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Collate 1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1" name="Collate 2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2" name="Collate 2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3" name="Rectangle 2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24" name="Rectangle 2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25" name="Rectangle 2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endParaRPr lang="en-US" sz="1600" baseline="-25000" dirty="0">
                    <a:solidFill>
                      <a:schemeClr val="tx1"/>
                    </a:solidFill>
                  </a:endParaRPr>
                </a:p>
              </p:txBody>
            </p:sp>
            <p:sp>
              <p:nvSpPr>
                <p:cNvPr id="26" name="Collate 2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7" name="Rectangle 2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29" name="Rectangle 2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endParaRPr lang="en-US" sz="1600" baseline="-25000" dirty="0">
                    <a:solidFill>
                      <a:schemeClr val="tx1"/>
                    </a:solidFill>
                  </a:endParaRPr>
                </a:p>
              </p:txBody>
            </p:sp>
            <p:cxnSp>
              <p:nvCxnSpPr>
                <p:cNvPr id="30" name="Straight Arrow Connector 29"/>
                <p:cNvCxnSpPr>
                  <a:stCxn id="1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6" name="Elbow Connector 45"/>
              <p:cNvCxnSpPr>
                <a:stCxn id="35" idx="3"/>
                <a:endCxn id="1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35" idx="3"/>
                <a:endCxn id="54"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59" name="Rectangle 58"/>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0" name="Rectangle 59"/>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nvGrpSpPr>
          <p:cNvPr id="44" name="Group 43"/>
          <p:cNvGrpSpPr/>
          <p:nvPr/>
        </p:nvGrpSpPr>
        <p:grpSpPr>
          <a:xfrm>
            <a:off x="4734847" y="3560905"/>
            <a:ext cx="4265437" cy="1439908"/>
            <a:chOff x="3491880" y="2931790"/>
            <a:chExt cx="5112568" cy="1922512"/>
          </a:xfrm>
        </p:grpSpPr>
        <p:cxnSp>
          <p:nvCxnSpPr>
            <p:cNvPr id="45" name="Straight Arrow Connector 44"/>
            <p:cNvCxnSpPr>
              <a:stCxn id="51" idx="3"/>
              <a:endCxn id="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7" idx="6"/>
              <a:endCxn id="52"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50" name="Rectangle 49"/>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51" name="Rectangle 50"/>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endParaRPr lang="en-US" sz="1200" dirty="0">
                <a:solidFill>
                  <a:schemeClr val="tx1"/>
                </a:solidFill>
              </a:endParaRPr>
            </a:p>
          </p:txBody>
        </p:sp>
        <p:sp>
          <p:nvSpPr>
            <p:cNvPr id="52" name="Rectangle 51"/>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53" name="Group 52"/>
            <p:cNvGrpSpPr/>
            <p:nvPr/>
          </p:nvGrpSpPr>
          <p:grpSpPr>
            <a:xfrm>
              <a:off x="5508104" y="3402859"/>
              <a:ext cx="1152128" cy="567063"/>
              <a:chOff x="936104" y="144015"/>
              <a:chExt cx="693081" cy="567063"/>
            </a:xfrm>
          </p:grpSpPr>
          <p:sp>
            <p:nvSpPr>
              <p:cNvPr id="57" name="Oval 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55" name="Rectangle 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56" name="Curved Connector 55"/>
            <p:cNvCxnSpPr>
              <a:stCxn id="51" idx="2"/>
              <a:endCxn id="52"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61" name="Rectangle 60"/>
          <p:cNvSpPr/>
          <p:nvPr/>
        </p:nvSpPr>
        <p:spPr>
          <a:xfrm>
            <a:off x="6325349" y="3414711"/>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2" name="Rectangle 61"/>
          <p:cNvSpPr/>
          <p:nvPr/>
        </p:nvSpPr>
        <p:spPr>
          <a:xfrm>
            <a:off x="324820" y="344637"/>
            <a:ext cx="4699210" cy="468647"/>
          </a:xfrm>
          <a:prstGeom prst="rect">
            <a:avLst/>
          </a:prstGeom>
        </p:spPr>
        <p:txBody>
          <a:bodyPr wrap="square" lIns="92172" tIns="46086" rIns="92172" bIns="46086">
            <a:spAutoFit/>
          </a:bodyPr>
          <a:lstStyle/>
          <a:p>
            <a:r>
              <a:rPr lang="en-AU" sz="2400" b="1" dirty="0"/>
              <a:t>Court’s experiment: </a:t>
            </a:r>
            <a:r>
              <a:rPr lang="en-AU" sz="1600" dirty="0"/>
              <a:t>Eucalyptus </a:t>
            </a:r>
            <a:r>
              <a:rPr lang="en-AU" sz="1600" dirty="0" err="1"/>
              <a:t>tereticornis</a:t>
            </a:r>
            <a:endParaRPr lang="en-US" sz="1600" b="1" dirty="0"/>
          </a:p>
        </p:txBody>
      </p:sp>
    </p:spTree>
    <p:extLst>
      <p:ext uri="{BB962C8B-B14F-4D97-AF65-F5344CB8AC3E}">
        <p14:creationId xmlns:p14="http://schemas.microsoft.com/office/powerpoint/2010/main" val="1323212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P spid="9" grpId="0"/>
      <p:bldP spid="39" grpId="0"/>
      <p:bldP spid="42" grpId="0" animBg="1"/>
      <p:bldP spid="61" grpId="0"/>
      <p:bldP spid="61" grpId="1"/>
      <p:bldP spid="6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35085</TotalTime>
  <Words>6431</Words>
  <Application>Microsoft Macintosh PowerPoint</Application>
  <PresentationFormat>Custom</PresentationFormat>
  <Paragraphs>752</Paragraphs>
  <Slides>33</Slides>
  <Notes>33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36" baseType="lpstr">
      <vt:lpstr>Office Theme</vt:lpstr>
      <vt:lpstr>Equation</vt:lpstr>
      <vt:lpstr>Microsoft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Kashif</dc:creator>
  <cp:lastModifiedBy>Kashif Mahmud</cp:lastModifiedBy>
  <cp:revision>340</cp:revision>
  <cp:lastPrinted>2017-02-01T07:22:59Z</cp:lastPrinted>
  <dcterms:created xsi:type="dcterms:W3CDTF">2015-12-16T06:35:43Z</dcterms:created>
  <dcterms:modified xsi:type="dcterms:W3CDTF">2017-02-01T15:40:28Z</dcterms:modified>
</cp:coreProperties>
</file>